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8" r:id="rId2"/>
    <p:sldId id="273" r:id="rId3"/>
    <p:sldId id="257" r:id="rId4"/>
    <p:sldId id="264" r:id="rId5"/>
    <p:sldId id="261" r:id="rId6"/>
    <p:sldId id="260" r:id="rId7"/>
    <p:sldId id="265" r:id="rId8"/>
    <p:sldId id="267" r:id="rId9"/>
    <p:sldId id="266" r:id="rId10"/>
    <p:sldId id="269" r:id="rId11"/>
    <p:sldId id="263" r:id="rId12"/>
    <p:sldId id="268" r:id="rId13"/>
    <p:sldId id="270" r:id="rId14"/>
    <p:sldId id="274" r:id="rId15"/>
    <p:sldId id="275" r:id="rId16"/>
    <p:sldId id="276" r:id="rId17"/>
    <p:sldId id="271"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320">
          <p15:clr>
            <a:srgbClr val="A4A3A4"/>
          </p15:clr>
        </p15:guide>
        <p15:guide id="2" pos="763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98"/>
    <p:restoredTop sz="94674"/>
  </p:normalViewPr>
  <p:slideViewPr>
    <p:cSldViewPr snapToGrid="0" snapToObjects="1">
      <p:cViewPr>
        <p:scale>
          <a:sx n="57" d="100"/>
          <a:sy n="57" d="100"/>
        </p:scale>
        <p:origin x="1400" y="384"/>
      </p:cViewPr>
      <p:guideLst>
        <p:guide orient="horz" pos="4320"/>
        <p:guide pos="7635"/>
      </p:guideLst>
    </p:cSldViewPr>
  </p:slideViewPr>
  <p:notesTextViewPr>
    <p:cViewPr>
      <p:scale>
        <a:sx n="100" d="100"/>
        <a:sy n="100" d="100"/>
      </p:scale>
      <p:origin x="0" y="0"/>
    </p:cViewPr>
  </p:notesTextViewPr>
  <p:notesViewPr>
    <p:cSldViewPr snapToGrid="0" snapToObjects="1" showGuides="1">
      <p:cViewPr varScale="1">
        <p:scale>
          <a:sx n="81" d="100"/>
          <a:sy n="81" d="100"/>
        </p:scale>
        <p:origin x="2072"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cgzhang/Desktop/Project/Jinnan/imp_df2.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zh-CN" altLang="en-US" sz="1600" b="1"/>
              <a:t>特征重要性</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spPr>
            <a:solidFill>
              <a:srgbClr val="C00000"/>
            </a:solidFill>
            <a:ln>
              <a:noFill/>
            </a:ln>
            <a:effectLst/>
          </c:spPr>
          <c:invertIfNegative val="0"/>
          <c:cat>
            <c:strRef>
              <c:f>imp_df2!$E$10:$E$35</c:f>
              <c:strCache>
                <c:ptCount val="26"/>
                <c:pt idx="0">
                  <c:v>甩滤用水与B14比例B12 / B14</c:v>
                </c:pt>
                <c:pt idx="1">
                  <c:v>抽滤时长A28bt-A16</c:v>
                </c:pt>
                <c:pt idx="2">
                  <c:v>A10-A6</c:v>
                </c:pt>
                <c:pt idx="3">
                  <c:v>A15</c:v>
                </c:pt>
                <c:pt idx="4">
                  <c:v>结晶开始时刻</c:v>
                </c:pt>
                <c:pt idx="5">
                  <c:v>B1 / (A1+A2+A3+A4)</c:v>
                </c:pt>
                <c:pt idx="6">
                  <c:v>C11-C8脱色结束到结晶温差</c:v>
                </c:pt>
                <c:pt idx="7">
                  <c:v>B14 / (A1+A2+A3+A4)</c:v>
                </c:pt>
                <c:pt idx="8">
                  <c:v>水解过程添水量A19</c:v>
                </c:pt>
                <c:pt idx="9">
                  <c:v>脱色保温结束温度A27</c:v>
                </c:pt>
                <c:pt idx="10">
                  <c:v>分箱化B14</c:v>
                </c:pt>
                <c:pt idx="11">
                  <c:v>水解温度</c:v>
                </c:pt>
                <c:pt idx="12">
                  <c:v>关键工序平均时长</c:v>
                </c:pt>
                <c:pt idx="13">
                  <c:v>关键工序时长标准差</c:v>
                </c:pt>
                <c:pt idx="14">
                  <c:v>水解过程温差标准差</c:v>
                </c:pt>
                <c:pt idx="15">
                  <c:v>酸化开始时刻</c:v>
                </c:pt>
                <c:pt idx="16">
                  <c:v>容器初始温度c0(A6)</c:v>
                </c:pt>
                <c:pt idx="17">
                  <c:v>水解过程平均温度</c:v>
                </c:pt>
                <c:pt idx="18">
                  <c:v>工序总时长</c:v>
                </c:pt>
                <c:pt idx="19">
                  <c:v>相邻步骤平均温差</c:v>
                </c:pt>
                <c:pt idx="20">
                  <c:v>关键步骤温差标准差</c:v>
                </c:pt>
                <c:pt idx="21">
                  <c:v>水解后添加盐酸量B1</c:v>
                </c:pt>
                <c:pt idx="22">
                  <c:v>std(c3-c0, c7-c5, c12-c11)</c:v>
                </c:pt>
                <c:pt idx="23">
                  <c:v>B14</c:v>
                </c:pt>
                <c:pt idx="24">
                  <c:v>初始时刻</c:v>
                </c:pt>
                <c:pt idx="25">
                  <c:v>所有过程温差标准差</c:v>
                </c:pt>
              </c:strCache>
            </c:strRef>
          </c:cat>
          <c:val>
            <c:numRef>
              <c:f>imp_df2!$F$10:$F$35</c:f>
              <c:numCache>
                <c:formatCode>General</c:formatCode>
                <c:ptCount val="26"/>
                <c:pt idx="0">
                  <c:v>0.00961640420071574</c:v>
                </c:pt>
                <c:pt idx="1">
                  <c:v>0.0101341415533122</c:v>
                </c:pt>
                <c:pt idx="2">
                  <c:v>0.010293547542814</c:v>
                </c:pt>
                <c:pt idx="3">
                  <c:v>0.0104121303497568</c:v>
                </c:pt>
                <c:pt idx="4">
                  <c:v>0.0107458338888533</c:v>
                </c:pt>
                <c:pt idx="5">
                  <c:v>0.0107715980025829</c:v>
                </c:pt>
                <c:pt idx="6">
                  <c:v>0.0115179276873806</c:v>
                </c:pt>
                <c:pt idx="7">
                  <c:v>0.0115983890410884</c:v>
                </c:pt>
                <c:pt idx="8">
                  <c:v>0.0116283811388849</c:v>
                </c:pt>
                <c:pt idx="9">
                  <c:v>0.0125554485350465</c:v>
                </c:pt>
                <c:pt idx="10">
                  <c:v>0.0125947024610027</c:v>
                </c:pt>
                <c:pt idx="11">
                  <c:v>0.0126096244506472</c:v>
                </c:pt>
                <c:pt idx="12">
                  <c:v>0.0126307477991642</c:v>
                </c:pt>
                <c:pt idx="13">
                  <c:v>0.012697167699972</c:v>
                </c:pt>
                <c:pt idx="14">
                  <c:v>0.0130293970344013</c:v>
                </c:pt>
                <c:pt idx="15">
                  <c:v>0.0133974713878208</c:v>
                </c:pt>
                <c:pt idx="16">
                  <c:v>0.0135041395103324</c:v>
                </c:pt>
                <c:pt idx="17">
                  <c:v>0.0146420810799306</c:v>
                </c:pt>
                <c:pt idx="18">
                  <c:v>0.0150215467288127</c:v>
                </c:pt>
                <c:pt idx="19">
                  <c:v>0.0234806746640145</c:v>
                </c:pt>
                <c:pt idx="20">
                  <c:v>0.025827052711828</c:v>
                </c:pt>
                <c:pt idx="21">
                  <c:v>0.0275084014267606</c:v>
                </c:pt>
                <c:pt idx="22">
                  <c:v>0.0293848278665353</c:v>
                </c:pt>
                <c:pt idx="23">
                  <c:v>0.0312544107231552</c:v>
                </c:pt>
                <c:pt idx="24">
                  <c:v>0.0336630519136895</c:v>
                </c:pt>
                <c:pt idx="25">
                  <c:v>0.0435752512170401</c:v>
                </c:pt>
              </c:numCache>
            </c:numRef>
          </c:val>
        </c:ser>
        <c:dLbls>
          <c:showLegendKey val="0"/>
          <c:showVal val="0"/>
          <c:showCatName val="0"/>
          <c:showSerName val="0"/>
          <c:showPercent val="0"/>
          <c:showBubbleSize val="0"/>
        </c:dLbls>
        <c:gapWidth val="66"/>
        <c:axId val="-248461536"/>
        <c:axId val="-248460176"/>
      </c:barChart>
      <c:catAx>
        <c:axId val="-2484615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Times New Roman" charset="0"/>
                <a:ea typeface="Times New Roman" charset="0"/>
                <a:cs typeface="Times New Roman" charset="0"/>
              </a:defRPr>
            </a:pPr>
            <a:endParaRPr lang="zh-CN"/>
          </a:p>
        </c:txPr>
        <c:crossAx val="-248460176"/>
        <c:crosses val="autoZero"/>
        <c:auto val="1"/>
        <c:lblAlgn val="ctr"/>
        <c:lblOffset val="100"/>
        <c:noMultiLvlLbl val="0"/>
      </c:catAx>
      <c:valAx>
        <c:axId val="-248460176"/>
        <c:scaling>
          <c:orientation val="minMax"/>
        </c:scaling>
        <c:delete val="0"/>
        <c:axPos val="b"/>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Times New Roman" charset="0"/>
                <a:ea typeface="Times New Roman" charset="0"/>
                <a:cs typeface="Times New Roman" charset="0"/>
              </a:defRPr>
            </a:pPr>
            <a:endParaRPr lang="zh-CN"/>
          </a:p>
        </c:txPr>
        <c:crossAx val="-2484615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587634-33C4-124C-810F-8237E51976AE}" type="datetimeFigureOut">
              <a:rPr kumimoji="1" lang="zh-CN" altLang="en-US" smtClean="0"/>
              <a:t>2019/4/15</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9550E0-3EC4-0A4C-845C-C4E9250DCCD9}" type="slidenum">
              <a:rPr kumimoji="1" lang="zh-CN" altLang="en-US" smtClean="0"/>
              <a:t>‹#›</a:t>
            </a:fld>
            <a:endParaRPr kumimoji="1" lang="zh-CN" altLang="en-US"/>
          </a:p>
        </p:txBody>
      </p:sp>
    </p:spTree>
    <p:extLst>
      <p:ext uri="{BB962C8B-B14F-4D97-AF65-F5344CB8AC3E}">
        <p14:creationId xmlns:p14="http://schemas.microsoft.com/office/powerpoint/2010/main" val="6380961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808757815"/>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5551046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842840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0702724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753334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461785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795072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45533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115456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294124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511407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91278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242214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560243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01677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12549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015046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778000" y="2298700"/>
            <a:ext cx="20828000" cy="4648200"/>
          </a:xfrm>
          <a:prstGeom prst="rect">
            <a:avLst/>
          </a:prstGeom>
        </p:spPr>
        <p:txBody>
          <a:bodyPr anchor="b"/>
          <a:lstStyle/>
          <a:p>
            <a:r>
              <a:t>标题文本</a:t>
            </a:r>
          </a:p>
        </p:txBody>
      </p:sp>
      <p:sp>
        <p:nvSpPr>
          <p:cNvPr id="12" name="正文级别 1…"/>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228600" algn="ctr">
              <a:spcBef>
                <a:spcPts val="0"/>
              </a:spcBef>
              <a:buSzTx/>
              <a:buNone/>
              <a:defRPr sz="5400"/>
            </a:lvl2pPr>
            <a:lvl3pPr marL="0" indent="457200" algn="ctr">
              <a:spcBef>
                <a:spcPts val="0"/>
              </a:spcBef>
              <a:buSzTx/>
              <a:buNone/>
              <a:defRPr sz="5400"/>
            </a:lvl3pPr>
            <a:lvl4pPr marL="0" indent="685800" algn="ctr">
              <a:spcBef>
                <a:spcPts val="0"/>
              </a:spcBef>
              <a:buSzTx/>
              <a:buNone/>
              <a:defRPr sz="5400"/>
            </a:lvl4pPr>
            <a:lvl5pPr marL="0" indent="914400" algn="ctr">
              <a:spcBef>
                <a:spcPts val="0"/>
              </a:spcBef>
              <a:buSzTx/>
              <a:buNone/>
              <a:defRPr sz="5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在此键入引文。”"/>
          <p:cNvSpPr txBox="1">
            <a:spLocks noGrp="1"/>
          </p:cNvSpPr>
          <p:nvPr>
            <p:ph type="body" sz="quarter" idx="14"/>
          </p:nvPr>
        </p:nvSpPr>
        <p:spPr>
          <a:xfrm>
            <a:off x="2387600" y="6013450"/>
            <a:ext cx="19621500" cy="952501"/>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“在此键入引文。”</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635000" y="9512300"/>
            <a:ext cx="23114000" cy="2006600"/>
          </a:xfrm>
          <a:prstGeom prst="rect">
            <a:avLst/>
          </a:prstGeom>
        </p:spPr>
        <p:txBody>
          <a:bodyPr anchor="b"/>
          <a:lstStyle/>
          <a:p>
            <a:r>
              <a:t>标题文本</a:t>
            </a:r>
          </a:p>
        </p:txBody>
      </p:sp>
      <p:sp>
        <p:nvSpPr>
          <p:cNvPr id="22" name="正文级别 1…"/>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228600" algn="ctr">
              <a:spcBef>
                <a:spcPts val="0"/>
              </a:spcBef>
              <a:buSzTx/>
              <a:buNone/>
              <a:defRPr sz="5400"/>
            </a:lvl2pPr>
            <a:lvl3pPr marL="0" indent="457200" algn="ctr">
              <a:spcBef>
                <a:spcPts val="0"/>
              </a:spcBef>
              <a:buSzTx/>
              <a:buNone/>
              <a:defRPr sz="5400"/>
            </a:lvl3pPr>
            <a:lvl4pPr marL="0" indent="685800" algn="ctr">
              <a:spcBef>
                <a:spcPts val="0"/>
              </a:spcBef>
              <a:buSzTx/>
              <a:buNone/>
              <a:defRPr sz="5400"/>
            </a:lvl4pPr>
            <a:lvl5pPr marL="0" indent="914400" algn="ctr">
              <a:spcBef>
                <a:spcPts val="0"/>
              </a:spcBef>
              <a:buSzTx/>
              <a:buNone/>
              <a:defRPr sz="54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778000" y="4533900"/>
            <a:ext cx="20828000" cy="4648200"/>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sz="half" idx="13"/>
          </p:nvPr>
        </p:nvSpPr>
        <p:spPr>
          <a:xfrm>
            <a:off x="13165980" y="952500"/>
            <a:ext cx="9525001" cy="11468100"/>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1651000" y="952500"/>
            <a:ext cx="10223500" cy="5549900"/>
          </a:xfrm>
          <a:prstGeom prst="rect">
            <a:avLst/>
          </a:prstGeom>
        </p:spPr>
        <p:txBody>
          <a:bodyPr anchor="b"/>
          <a:lstStyle>
            <a:lvl1pPr>
              <a:defRPr sz="8400"/>
            </a:lvl1pPr>
          </a:lstStyle>
          <a:p>
            <a:r>
              <a:t>标题文本</a:t>
            </a:r>
          </a:p>
        </p:txBody>
      </p:sp>
      <p:sp>
        <p:nvSpPr>
          <p:cNvPr id="40" name="正文级别 1…"/>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228600" algn="ctr">
              <a:spcBef>
                <a:spcPts val="0"/>
              </a:spcBef>
              <a:buSzTx/>
              <a:buNone/>
              <a:defRPr sz="5400"/>
            </a:lvl2pPr>
            <a:lvl3pPr marL="0" indent="457200" algn="ctr">
              <a:spcBef>
                <a:spcPts val="0"/>
              </a:spcBef>
              <a:buSzTx/>
              <a:buNone/>
              <a:defRPr sz="5400"/>
            </a:lvl3pPr>
            <a:lvl4pPr marL="0" indent="685800" algn="ctr">
              <a:spcBef>
                <a:spcPts val="0"/>
              </a:spcBef>
              <a:buSzTx/>
              <a:buNone/>
              <a:defRPr sz="5400"/>
            </a:lvl4pPr>
            <a:lvl5pPr marL="0" indent="914400" algn="ctr">
              <a:spcBef>
                <a:spcPts val="0"/>
              </a:spcBef>
              <a:buSzTx/>
              <a:buNone/>
              <a:defRPr sz="54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half" idx="13"/>
          </p:nvPr>
        </p:nvSpPr>
        <p:spPr>
          <a:xfrm>
            <a:off x="13169900" y="3149600"/>
            <a:ext cx="9525000" cy="9296400"/>
          </a:xfrm>
          <a:prstGeom prst="rect">
            <a:avLst/>
          </a:prstGeom>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p>
            <a:r>
              <a:t>标题文本</a:t>
            </a:r>
          </a:p>
        </p:txBody>
      </p:sp>
      <p:sp>
        <p:nvSpPr>
          <p:cNvPr id="67" name="正文级别 1…"/>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4" name="图像"/>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5" name="图像"/>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
        <p:nvSpPr>
          <p:cNvPr id="5" name="文本框 4"/>
          <p:cNvSpPr txBox="1"/>
          <p:nvPr userDrawn="1"/>
        </p:nvSpPr>
        <p:spPr>
          <a:xfrm>
            <a:off x="6806671" y="-7688769"/>
            <a:ext cx="10265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6" name="图片 5"/>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iming>
    <p:tnLst>
      <p:par>
        <p:cTn id="1" dur="indefinite" restart="never" nodeType="tmRoot"/>
      </p:par>
    </p:tnLst>
  </p:timing>
  <p:hf hdr="0" ftr="0" dt="0"/>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 Id="rId8" Type="http://schemas.openxmlformats.org/officeDocument/2006/relationships/image" Target="../media/image18.png"/><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07516"/>
            <a:ext cx="24502151" cy="13823516"/>
          </a:xfrm>
          <a:prstGeom prst="rect">
            <a:avLst/>
          </a:prstGeom>
        </p:spPr>
      </p:pic>
      <p:grpSp>
        <p:nvGrpSpPr>
          <p:cNvPr id="15" name="成组"/>
          <p:cNvGrpSpPr/>
          <p:nvPr/>
        </p:nvGrpSpPr>
        <p:grpSpPr>
          <a:xfrm>
            <a:off x="2337525" y="7218017"/>
            <a:ext cx="10464075" cy="1813513"/>
            <a:chOff x="8427393" y="1179482"/>
            <a:chExt cx="5267927" cy="1765117"/>
          </a:xfrm>
        </p:grpSpPr>
        <p:sp>
          <p:nvSpPr>
            <p:cNvPr id="16" name="团队名称"/>
            <p:cNvSpPr txBox="1"/>
            <p:nvPr/>
          </p:nvSpPr>
          <p:spPr>
            <a:xfrm>
              <a:off x="8427393" y="1179482"/>
              <a:ext cx="4497524" cy="6588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500" b="0">
                  <a:solidFill>
                    <a:srgbClr val="FFFFFF"/>
                  </a:solidFill>
                  <a:latin typeface="SimHei"/>
                  <a:ea typeface="SimHei"/>
                  <a:cs typeface="SimHei"/>
                  <a:sym typeface="SimHei"/>
                </a:defRPr>
              </a:lvl1pPr>
            </a:lstStyle>
            <a:p>
              <a:pPr algn="l"/>
              <a:r>
                <a:rPr sz="4800" dirty="0" smtClean="0"/>
                <a:t>团队</a:t>
              </a:r>
              <a:r>
                <a:rPr lang="zh-CN" altLang="en-US" sz="4800" dirty="0" smtClean="0"/>
                <a:t>：</a:t>
              </a:r>
              <a:r>
                <a:rPr lang="en-US" altLang="zh-CN" sz="4800" dirty="0" smtClean="0"/>
                <a:t>_ATCG__</a:t>
              </a:r>
              <a:endParaRPr sz="4800" dirty="0"/>
            </a:p>
          </p:txBody>
        </p:sp>
        <p:sp>
          <p:nvSpPr>
            <p:cNvPr id="17" name="决赛标题答辩"/>
            <p:cNvSpPr txBox="1"/>
            <p:nvPr/>
          </p:nvSpPr>
          <p:spPr>
            <a:xfrm>
              <a:off x="8450815" y="1912543"/>
              <a:ext cx="5244505" cy="10320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6500" b="0">
                  <a:solidFill>
                    <a:srgbClr val="FFFFFF"/>
                  </a:solidFill>
                  <a:latin typeface="SimHei"/>
                  <a:ea typeface="SimHei"/>
                  <a:cs typeface="SimHei"/>
                  <a:sym typeface="SimHei"/>
                </a:defRPr>
              </a:lvl1pPr>
            </a:lstStyle>
            <a:p>
              <a:pPr algn="l"/>
              <a:r>
                <a:rPr lang="zh-CN" altLang="en-US" sz="4800" dirty="0" smtClean="0"/>
                <a:t>答辩人：张春光</a:t>
              </a:r>
              <a:endParaRPr sz="4800" dirty="0"/>
            </a:p>
          </p:txBody>
        </p:sp>
      </p:grpSp>
      <p:pic>
        <p:nvPicPr>
          <p:cNvPr id="14" name="图片 13"/>
          <p:cNvPicPr>
            <a:picLocks noChangeAspect="1"/>
          </p:cNvPicPr>
          <p:nvPr/>
        </p:nvPicPr>
        <p:blipFill>
          <a:blip r:embed="rId3"/>
          <a:stretch>
            <a:fillRect/>
          </a:stretch>
        </p:blipFill>
        <p:spPr>
          <a:xfrm>
            <a:off x="19947800" y="817655"/>
            <a:ext cx="2829791" cy="432029"/>
          </a:xfrm>
          <a:prstGeom prst="rect">
            <a:avLst/>
          </a:prstGeom>
        </p:spPr>
      </p:pic>
      <p:sp>
        <p:nvSpPr>
          <p:cNvPr id="10" name="文本框 9"/>
          <p:cNvSpPr txBox="1"/>
          <p:nvPr/>
        </p:nvSpPr>
        <p:spPr>
          <a:xfrm>
            <a:off x="23342071" y="15643671"/>
            <a:ext cx="10265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3" name="幻灯片编号占位符 2"/>
          <p:cNvSpPr>
            <a:spLocks noGrp="1"/>
          </p:cNvSpPr>
          <p:nvPr>
            <p:ph type="sldNum" sz="quarter" idx="2"/>
          </p:nvPr>
        </p:nvSpPr>
        <p:spPr/>
        <p:txBody>
          <a:bodyPr/>
          <a:lstStyle/>
          <a:p>
            <a:fld id="{86CB4B4D-7CA3-9044-876B-883B54F8677D}" type="slidenum">
              <a:rPr lang="uk-UA" smtClean="0"/>
              <a:t>1</a:t>
            </a:fld>
            <a:endParaRPr lang="uk-UA"/>
          </a:p>
        </p:txBody>
      </p:sp>
    </p:spTree>
    <p:extLst>
      <p:ext uri="{BB962C8B-B14F-4D97-AF65-F5344CB8AC3E}">
        <p14:creationId xmlns:p14="http://schemas.microsoft.com/office/powerpoint/2010/main" val="240328618"/>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10</a:t>
            </a:fld>
            <a:endParaRPr lang="uk-UA"/>
          </a:p>
        </p:txBody>
      </p:sp>
      <p:sp>
        <p:nvSpPr>
          <p:cNvPr id="3" name="文本框 2"/>
          <p:cNvSpPr txBox="1"/>
          <p:nvPr/>
        </p:nvSpPr>
        <p:spPr>
          <a:xfrm>
            <a:off x="847493" y="705646"/>
            <a:ext cx="470581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smtClean="0"/>
              <a:t>五、特征工程</a:t>
            </a:r>
            <a:endParaRPr kumimoji="0" lang="zh-CN" altLang="en-US" sz="4800" i="0" u="none" strike="noStrike" cap="none" spc="0" normalizeH="0" baseline="0" dirty="0">
              <a:ln>
                <a:noFill/>
              </a:ln>
              <a:solidFill>
                <a:srgbClr val="000000"/>
              </a:solidFill>
              <a:effectLst/>
              <a:uFillTx/>
              <a:sym typeface="Helvetica Neue"/>
            </a:endParaRPr>
          </a:p>
        </p:txBody>
      </p:sp>
      <p:sp>
        <p:nvSpPr>
          <p:cNvPr id="4" name="文本框 3"/>
          <p:cNvSpPr txBox="1"/>
          <p:nvPr/>
        </p:nvSpPr>
        <p:spPr>
          <a:xfrm>
            <a:off x="2619414" y="2672944"/>
            <a:ext cx="6413074" cy="3395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200" dirty="0" smtClean="0">
                <a:solidFill>
                  <a:srgbClr val="C00000"/>
                </a:solidFill>
              </a:rPr>
              <a:t>原料相关特征</a:t>
            </a:r>
            <a:r>
              <a:rPr lang="en-US" altLang="zh-CN" sz="3200" dirty="0" smtClean="0">
                <a:solidFill>
                  <a:srgbClr val="C00000"/>
                </a:solidFill>
              </a:rPr>
              <a:t/>
            </a:r>
            <a:br>
              <a:rPr lang="en-US" altLang="zh-CN" sz="3200" dirty="0" smtClean="0">
                <a:solidFill>
                  <a:srgbClr val="C00000"/>
                </a:solidFill>
              </a:rPr>
            </a:br>
            <a:endParaRPr lang="en-US" altLang="zh-CN" sz="3200" dirty="0" smtClean="0">
              <a:solidFill>
                <a:srgbClr val="C00000"/>
              </a:solidFill>
            </a:endParaRPr>
          </a:p>
          <a:p>
            <a:pPr marL="457200" indent="-457200" algn="l">
              <a:buFont typeface="Wingdings" charset="2"/>
              <a:buChar char="l"/>
            </a:pPr>
            <a:r>
              <a:rPr lang="zh-CN" altLang="en-US" b="0" dirty="0" smtClean="0">
                <a:solidFill>
                  <a:srgbClr val="C00000"/>
                </a:solidFill>
                <a:latin typeface="Times New Roman" charset="0"/>
                <a:ea typeface="Times New Roman" charset="0"/>
                <a:cs typeface="Times New Roman" charset="0"/>
              </a:rPr>
              <a:t>先按照原料、水、盐酸按照工序步骤加总和单独记变量；</a:t>
            </a:r>
            <a:endParaRPr lang="en-US" altLang="zh-CN" b="0" dirty="0" smtClean="0">
              <a:solidFill>
                <a:srgbClr val="C00000"/>
              </a:solidFill>
              <a:latin typeface="Times New Roman" charset="0"/>
              <a:ea typeface="Times New Roman" charset="0"/>
              <a:cs typeface="Times New Roman" charset="0"/>
            </a:endParaRPr>
          </a:p>
          <a:p>
            <a:pPr marL="457200" indent="-457200" algn="l">
              <a:buFont typeface="Wingdings" charset="2"/>
              <a:buChar char="l"/>
            </a:pPr>
            <a:r>
              <a:rPr lang="zh-CN" altLang="en-US" b="0" dirty="0">
                <a:latin typeface="Times New Roman" charset="0"/>
                <a:ea typeface="Times New Roman" charset="0"/>
                <a:cs typeface="Times New Roman" charset="0"/>
              </a:rPr>
              <a:t>原料与水、原料</a:t>
            </a:r>
            <a:r>
              <a:rPr lang="zh-CN" altLang="en-US" b="0" dirty="0" smtClean="0">
                <a:latin typeface="Times New Roman" charset="0"/>
                <a:ea typeface="Times New Roman" charset="0"/>
                <a:cs typeface="Times New Roman" charset="0"/>
              </a:rPr>
              <a:t>与盐酸、</a:t>
            </a:r>
            <a:r>
              <a:rPr lang="zh-CN" altLang="en-US" b="0" dirty="0">
                <a:latin typeface="Times New Roman" charset="0"/>
                <a:ea typeface="Times New Roman" charset="0"/>
                <a:cs typeface="Times New Roman" charset="0"/>
              </a:rPr>
              <a:t>水</a:t>
            </a:r>
            <a:r>
              <a:rPr lang="zh-CN" altLang="en-US" b="0" dirty="0" smtClean="0">
                <a:latin typeface="Times New Roman" charset="0"/>
                <a:ea typeface="Times New Roman" charset="0"/>
                <a:cs typeface="Times New Roman" charset="0"/>
              </a:rPr>
              <a:t>与盐酸的</a:t>
            </a:r>
            <a:r>
              <a:rPr lang="zh-CN" altLang="en-US" b="0" dirty="0">
                <a:latin typeface="Times New Roman" charset="0"/>
                <a:ea typeface="Times New Roman" charset="0"/>
                <a:cs typeface="Times New Roman" charset="0"/>
              </a:rPr>
              <a:t>比例；</a:t>
            </a:r>
            <a:endParaRPr lang="en-US" altLang="zh-CN" b="0" dirty="0">
              <a:latin typeface="Times New Roman" charset="0"/>
              <a:ea typeface="Times New Roman" charset="0"/>
              <a:cs typeface="Times New Roman" charset="0"/>
            </a:endParaRPr>
          </a:p>
          <a:p>
            <a:pPr marL="457200" indent="-457200" algn="l">
              <a:buFont typeface="Wingdings" charset="2"/>
              <a:buChar char="l"/>
            </a:pPr>
            <a:r>
              <a:rPr lang="zh-CN" altLang="en-US" b="0" dirty="0">
                <a:latin typeface="Times New Roman" charset="0"/>
                <a:ea typeface="Times New Roman" charset="0"/>
                <a:cs typeface="Times New Roman" charset="0"/>
              </a:rPr>
              <a:t>不同工序间添加的水的</a:t>
            </a:r>
            <a:r>
              <a:rPr lang="zh-CN" altLang="en-US" b="0" dirty="0" smtClean="0">
                <a:latin typeface="Times New Roman" charset="0"/>
                <a:ea typeface="Times New Roman" charset="0"/>
                <a:cs typeface="Times New Roman" charset="0"/>
              </a:rPr>
              <a:t>比例</a:t>
            </a:r>
            <a:endParaRPr lang="zh-CN" altLang="en-US" b="0" dirty="0">
              <a:latin typeface="Times New Roman" charset="0"/>
              <a:ea typeface="Times New Roman" charset="0"/>
              <a:cs typeface="Times New Roman" charset="0"/>
            </a:endParaRPr>
          </a:p>
        </p:txBody>
      </p:sp>
      <p:sp>
        <p:nvSpPr>
          <p:cNvPr id="6" name="文本框 5"/>
          <p:cNvSpPr txBox="1"/>
          <p:nvPr/>
        </p:nvSpPr>
        <p:spPr>
          <a:xfrm>
            <a:off x="10893619" y="2650642"/>
            <a:ext cx="6413074" cy="38574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200" dirty="0" smtClean="0">
                <a:solidFill>
                  <a:schemeClr val="accent1">
                    <a:lumMod val="50000"/>
                  </a:schemeClr>
                </a:solidFill>
              </a:rPr>
              <a:t>时间相关特征</a:t>
            </a:r>
            <a:r>
              <a:rPr lang="en-US" altLang="zh-CN" sz="3200" dirty="0" smtClean="0">
                <a:solidFill>
                  <a:schemeClr val="accent1">
                    <a:lumMod val="50000"/>
                  </a:schemeClr>
                </a:solidFill>
              </a:rPr>
              <a:t/>
            </a:r>
            <a:br>
              <a:rPr lang="en-US" altLang="zh-CN" sz="3200" dirty="0" smtClean="0">
                <a:solidFill>
                  <a:schemeClr val="accent1">
                    <a:lumMod val="50000"/>
                  </a:schemeClr>
                </a:solidFill>
              </a:rPr>
            </a:br>
            <a:endParaRPr lang="en-US" altLang="zh-CN" sz="3200" dirty="0" smtClean="0">
              <a:solidFill>
                <a:schemeClr val="accent1">
                  <a:lumMod val="50000"/>
                </a:schemeClr>
              </a:solidFill>
            </a:endParaRPr>
          </a:p>
          <a:p>
            <a:pPr marL="457200" indent="-457200" algn="l">
              <a:buFont typeface="Wingdings" charset="2"/>
              <a:buChar char="l"/>
            </a:pPr>
            <a:r>
              <a:rPr lang="zh-CN" altLang="en-US" b="0" dirty="0">
                <a:solidFill>
                  <a:schemeClr val="accent1">
                    <a:lumMod val="50000"/>
                  </a:schemeClr>
                </a:solidFill>
                <a:latin typeface="Times New Roman" charset="0"/>
                <a:ea typeface="Times New Roman" charset="0"/>
                <a:cs typeface="Times New Roman" charset="0"/>
              </a:rPr>
              <a:t>按照加热、水解、脱色、结晶、甩滤</a:t>
            </a:r>
            <a:r>
              <a:rPr lang="zh-CN" altLang="en-US" b="0" dirty="0" smtClean="0">
                <a:solidFill>
                  <a:schemeClr val="accent1">
                    <a:lumMod val="50000"/>
                  </a:schemeClr>
                </a:solidFill>
                <a:latin typeface="Times New Roman" charset="0"/>
                <a:ea typeface="Times New Roman" charset="0"/>
                <a:cs typeface="Times New Roman" charset="0"/>
              </a:rPr>
              <a:t>工序分开</a:t>
            </a:r>
            <a:r>
              <a:rPr lang="zh-CN" altLang="en-US" b="0" dirty="0">
                <a:solidFill>
                  <a:schemeClr val="accent1">
                    <a:lumMod val="50000"/>
                  </a:schemeClr>
                </a:solidFill>
                <a:latin typeface="Times New Roman" charset="0"/>
                <a:ea typeface="Times New Roman" charset="0"/>
                <a:cs typeface="Times New Roman" charset="0"/>
              </a:rPr>
              <a:t>构建</a:t>
            </a:r>
            <a:r>
              <a:rPr lang="zh-CN" altLang="en-US" b="0" dirty="0" smtClean="0">
                <a:solidFill>
                  <a:schemeClr val="accent1">
                    <a:lumMod val="50000"/>
                  </a:schemeClr>
                </a:solidFill>
                <a:latin typeface="Times New Roman" charset="0"/>
                <a:ea typeface="Times New Roman" charset="0"/>
                <a:cs typeface="Times New Roman" charset="0"/>
              </a:rPr>
              <a:t>特征；</a:t>
            </a:r>
            <a:endParaRPr lang="en-US" altLang="zh-CN" b="0" dirty="0" smtClean="0">
              <a:solidFill>
                <a:schemeClr val="accent1">
                  <a:lumMod val="50000"/>
                </a:schemeClr>
              </a:solidFill>
              <a:latin typeface="Times New Roman" charset="0"/>
              <a:ea typeface="Times New Roman" charset="0"/>
              <a:cs typeface="Times New Roman" charset="0"/>
            </a:endParaRPr>
          </a:p>
          <a:p>
            <a:pPr marL="457200" indent="-457200" algn="l">
              <a:buFont typeface="Wingdings" charset="2"/>
              <a:buChar char="l"/>
            </a:pPr>
            <a:r>
              <a:rPr lang="en-US" altLang="zh-CN" b="0" dirty="0">
                <a:latin typeface="Times New Roman" charset="0"/>
                <a:ea typeface="Times New Roman" charset="0"/>
                <a:cs typeface="Times New Roman" charset="0"/>
              </a:rPr>
              <a:t>A</a:t>
            </a:r>
            <a:r>
              <a:rPr lang="zh-CN" altLang="en-US" b="0" dirty="0">
                <a:latin typeface="Times New Roman" charset="0"/>
                <a:ea typeface="Times New Roman" charset="0"/>
                <a:cs typeface="Times New Roman" charset="0"/>
              </a:rPr>
              <a:t>、</a:t>
            </a:r>
            <a:r>
              <a:rPr lang="en-US" altLang="zh-CN" b="0" dirty="0">
                <a:latin typeface="Times New Roman" charset="0"/>
                <a:ea typeface="Times New Roman" charset="0"/>
                <a:cs typeface="Times New Roman" charset="0"/>
              </a:rPr>
              <a:t>B</a:t>
            </a:r>
            <a:r>
              <a:rPr lang="zh-CN" altLang="en-US" b="0" dirty="0">
                <a:latin typeface="Times New Roman" charset="0"/>
                <a:ea typeface="Times New Roman" charset="0"/>
                <a:cs typeface="Times New Roman" charset="0"/>
              </a:rPr>
              <a:t>工序的初始</a:t>
            </a:r>
            <a:r>
              <a:rPr lang="zh-CN" altLang="en-US" b="0" dirty="0" smtClean="0">
                <a:latin typeface="Times New Roman" charset="0"/>
                <a:ea typeface="Times New Roman" charset="0"/>
                <a:cs typeface="Times New Roman" charset="0"/>
              </a:rPr>
              <a:t>时刻；</a:t>
            </a:r>
            <a:endParaRPr lang="zh-CN" altLang="en-US" b="0" dirty="0">
              <a:latin typeface="Times New Roman" charset="0"/>
              <a:ea typeface="Times New Roman" charset="0"/>
              <a:cs typeface="Times New Roman" charset="0"/>
            </a:endParaRPr>
          </a:p>
          <a:p>
            <a:pPr marL="457200" indent="-457200" algn="l">
              <a:buFont typeface="Wingdings" charset="2"/>
              <a:buChar char="l"/>
            </a:pPr>
            <a:r>
              <a:rPr lang="zh-CN" altLang="en-US" b="0" dirty="0">
                <a:latin typeface="Times New Roman" charset="0"/>
                <a:ea typeface="Times New Roman" charset="0"/>
                <a:cs typeface="Times New Roman" charset="0"/>
              </a:rPr>
              <a:t>子工序的起止时间、相邻步骤的时长</a:t>
            </a:r>
            <a:r>
              <a:rPr lang="zh-CN" altLang="en-US" b="0" dirty="0" smtClean="0">
                <a:latin typeface="Times New Roman" charset="0"/>
                <a:ea typeface="Times New Roman" charset="0"/>
                <a:cs typeface="Times New Roman" charset="0"/>
              </a:rPr>
              <a:t>、重要</a:t>
            </a:r>
            <a:r>
              <a:rPr lang="zh-CN" altLang="en-US" b="0" dirty="0">
                <a:latin typeface="Times New Roman" charset="0"/>
                <a:ea typeface="Times New Roman" charset="0"/>
                <a:cs typeface="Times New Roman" charset="0"/>
              </a:rPr>
              <a:t>步骤的</a:t>
            </a:r>
            <a:r>
              <a:rPr lang="zh-CN" altLang="en-US" b="0" dirty="0" smtClean="0">
                <a:latin typeface="Times New Roman" charset="0"/>
                <a:ea typeface="Times New Roman" charset="0"/>
                <a:cs typeface="Times New Roman" charset="0"/>
              </a:rPr>
              <a:t>时长；</a:t>
            </a:r>
            <a:endParaRPr lang="en-US" altLang="zh-CN" b="0" dirty="0" smtClean="0">
              <a:latin typeface="Times New Roman" charset="0"/>
              <a:ea typeface="Times New Roman" charset="0"/>
              <a:cs typeface="Times New Roman" charset="0"/>
            </a:endParaRPr>
          </a:p>
          <a:p>
            <a:pPr marL="457200" indent="-457200" algn="l">
              <a:buFont typeface="Wingdings" charset="2"/>
              <a:buChar char="l"/>
            </a:pPr>
            <a:r>
              <a:rPr lang="zh-CN" altLang="en-US" b="0" dirty="0"/>
              <a:t>间断耗时时</a:t>
            </a:r>
            <a:r>
              <a:rPr lang="zh-CN" altLang="en-US" b="0" dirty="0" smtClean="0"/>
              <a:t>长</a:t>
            </a:r>
            <a:r>
              <a:rPr lang="zh-CN" altLang="en-US" b="0" dirty="0">
                <a:latin typeface="Times New Roman" charset="0"/>
                <a:ea typeface="Times New Roman" charset="0"/>
                <a:cs typeface="Times New Roman" charset="0"/>
              </a:rPr>
              <a:t>；</a:t>
            </a:r>
            <a:endParaRPr lang="zh-CN" altLang="en-US" b="0" dirty="0"/>
          </a:p>
        </p:txBody>
      </p:sp>
      <p:sp>
        <p:nvSpPr>
          <p:cNvPr id="8" name="文本框 7"/>
          <p:cNvSpPr txBox="1"/>
          <p:nvPr/>
        </p:nvSpPr>
        <p:spPr>
          <a:xfrm>
            <a:off x="2574809" y="7490271"/>
            <a:ext cx="6413074" cy="38574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200" dirty="0" smtClean="0">
                <a:solidFill>
                  <a:schemeClr val="accent1">
                    <a:lumMod val="50000"/>
                  </a:schemeClr>
                </a:solidFill>
              </a:rPr>
              <a:t>温度相关特征</a:t>
            </a:r>
            <a:r>
              <a:rPr lang="en-US" altLang="zh-CN" sz="3200" dirty="0" smtClean="0">
                <a:solidFill>
                  <a:srgbClr val="C00000"/>
                </a:solidFill>
              </a:rPr>
              <a:t/>
            </a:r>
            <a:br>
              <a:rPr lang="en-US" altLang="zh-CN" sz="3200" dirty="0" smtClean="0">
                <a:solidFill>
                  <a:srgbClr val="C00000"/>
                </a:solidFill>
              </a:rPr>
            </a:br>
            <a:endParaRPr lang="en-US" altLang="zh-CN" sz="3200" dirty="0" smtClean="0">
              <a:solidFill>
                <a:srgbClr val="C00000"/>
              </a:solidFill>
            </a:endParaRPr>
          </a:p>
          <a:p>
            <a:pPr marL="457200" indent="-457200" algn="l">
              <a:buFont typeface="Wingdings" charset="2"/>
              <a:buChar char="l"/>
            </a:pPr>
            <a:r>
              <a:rPr lang="zh-CN" altLang="en-US" b="0" dirty="0">
                <a:solidFill>
                  <a:schemeClr val="accent1">
                    <a:lumMod val="50000"/>
                  </a:schemeClr>
                </a:solidFill>
                <a:latin typeface="Times New Roman" charset="0"/>
                <a:ea typeface="Times New Roman" charset="0"/>
                <a:cs typeface="Times New Roman" charset="0"/>
              </a:rPr>
              <a:t>按照加热、水解、脱色、结晶、甩滤工序分开构建特征；</a:t>
            </a:r>
            <a:endParaRPr lang="en-US" altLang="zh-CN" b="0" dirty="0">
              <a:solidFill>
                <a:schemeClr val="accent1">
                  <a:lumMod val="50000"/>
                </a:schemeClr>
              </a:solidFill>
              <a:latin typeface="Times New Roman" charset="0"/>
              <a:ea typeface="Times New Roman" charset="0"/>
              <a:cs typeface="Times New Roman" charset="0"/>
            </a:endParaRPr>
          </a:p>
          <a:p>
            <a:pPr marL="457200" indent="-457200" algn="l">
              <a:buFont typeface="Wingdings" charset="2"/>
              <a:buChar char="l"/>
            </a:pPr>
            <a:r>
              <a:rPr lang="zh-CN" altLang="en-US" b="0" dirty="0"/>
              <a:t>子工序起止温度、温差、子工序内的温差方差；</a:t>
            </a:r>
          </a:p>
          <a:p>
            <a:pPr marL="457200" indent="-457200" algn="l">
              <a:buFont typeface="Wingdings" charset="2"/>
              <a:buChar char="l"/>
            </a:pPr>
            <a:r>
              <a:rPr lang="zh-CN" altLang="en-US" b="0" dirty="0"/>
              <a:t>加热过程与水解过程温差变化；</a:t>
            </a:r>
            <a:endParaRPr lang="en-US" altLang="zh-CN" b="0" dirty="0"/>
          </a:p>
          <a:p>
            <a:pPr marL="457200" indent="-457200" algn="l">
              <a:buFont typeface="Wingdings" charset="2"/>
              <a:buChar char="l"/>
            </a:pPr>
            <a:r>
              <a:rPr lang="zh-CN" altLang="en-US" b="0" dirty="0"/>
              <a:t>冷却脱色过程的温差；</a:t>
            </a:r>
          </a:p>
        </p:txBody>
      </p:sp>
      <p:sp>
        <p:nvSpPr>
          <p:cNvPr id="9" name="文本框 8"/>
          <p:cNvSpPr txBox="1"/>
          <p:nvPr/>
        </p:nvSpPr>
        <p:spPr>
          <a:xfrm>
            <a:off x="10893619" y="7490271"/>
            <a:ext cx="6413074" cy="38574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200" dirty="0" smtClean="0">
                <a:solidFill>
                  <a:srgbClr val="C00000"/>
                </a:solidFill>
              </a:rPr>
              <a:t>其他特征构造</a:t>
            </a:r>
            <a:r>
              <a:rPr lang="en-US" altLang="zh-CN" sz="3200" dirty="0" smtClean="0">
                <a:solidFill>
                  <a:srgbClr val="C00000"/>
                </a:solidFill>
              </a:rPr>
              <a:t/>
            </a:r>
            <a:br>
              <a:rPr lang="en-US" altLang="zh-CN" sz="3200" dirty="0" smtClean="0">
                <a:solidFill>
                  <a:srgbClr val="C00000"/>
                </a:solidFill>
              </a:rPr>
            </a:br>
            <a:endParaRPr lang="en-US" altLang="zh-CN" sz="3200" dirty="0" smtClean="0">
              <a:solidFill>
                <a:srgbClr val="C00000"/>
              </a:solidFill>
            </a:endParaRPr>
          </a:p>
          <a:p>
            <a:pPr marL="457200" indent="-457200" algn="l">
              <a:buFont typeface="Wingdings" charset="2"/>
              <a:buChar char="l"/>
            </a:pPr>
            <a:r>
              <a:rPr lang="en-US" altLang="zh-CN" b="0" dirty="0">
                <a:solidFill>
                  <a:srgbClr val="C00000"/>
                </a:solidFill>
                <a:latin typeface="Times New Roman" charset="0"/>
                <a:ea typeface="Times New Roman" charset="0"/>
                <a:cs typeface="Times New Roman" charset="0"/>
              </a:rPr>
              <a:t>B14</a:t>
            </a:r>
            <a:r>
              <a:rPr lang="zh-CN" altLang="en-US" b="0" dirty="0">
                <a:solidFill>
                  <a:srgbClr val="C00000"/>
                </a:solidFill>
                <a:latin typeface="Times New Roman" charset="0"/>
                <a:ea typeface="Times New Roman" charset="0"/>
                <a:cs typeface="Times New Roman" charset="0"/>
              </a:rPr>
              <a:t>与</a:t>
            </a:r>
            <a:r>
              <a:rPr lang="zh-CN" altLang="en-US" b="0" dirty="0" smtClean="0">
                <a:solidFill>
                  <a:srgbClr val="C00000"/>
                </a:solidFill>
                <a:latin typeface="Times New Roman" charset="0"/>
                <a:ea typeface="Times New Roman" charset="0"/>
                <a:cs typeface="Times New Roman" charset="0"/>
              </a:rPr>
              <a:t>原料、水、盐酸比例</a:t>
            </a:r>
            <a:r>
              <a:rPr lang="zh-CN" altLang="en-US" b="0" dirty="0">
                <a:solidFill>
                  <a:srgbClr val="C00000"/>
                </a:solidFill>
                <a:latin typeface="Times New Roman" charset="0"/>
                <a:ea typeface="Times New Roman" charset="0"/>
                <a:cs typeface="Times New Roman" charset="0"/>
              </a:rPr>
              <a:t>特征；</a:t>
            </a:r>
          </a:p>
          <a:p>
            <a:pPr marL="457200" indent="-457200" algn="l">
              <a:buFont typeface="Wingdings" charset="2"/>
              <a:buChar char="l"/>
            </a:pPr>
            <a:r>
              <a:rPr lang="zh-CN" altLang="en-US" b="0" dirty="0" smtClean="0">
                <a:solidFill>
                  <a:srgbClr val="C00000"/>
                </a:solidFill>
                <a:latin typeface="Times New Roman" charset="0"/>
                <a:ea typeface="Times New Roman" charset="0"/>
                <a:cs typeface="Times New Roman" charset="0"/>
              </a:rPr>
              <a:t>基于训练集的分箱收率统计</a:t>
            </a:r>
            <a:r>
              <a:rPr lang="en-US" altLang="zh-CN" b="0" dirty="0" smtClean="0">
                <a:solidFill>
                  <a:srgbClr val="C00000"/>
                </a:solidFill>
                <a:latin typeface="Times New Roman" charset="0"/>
                <a:ea typeface="Times New Roman" charset="0"/>
                <a:cs typeface="Times New Roman" charset="0"/>
              </a:rPr>
              <a:t>CTR</a:t>
            </a:r>
            <a:r>
              <a:rPr lang="zh-CN" altLang="en-US" b="0" dirty="0" smtClean="0">
                <a:solidFill>
                  <a:srgbClr val="C00000"/>
                </a:solidFill>
                <a:latin typeface="Times New Roman" charset="0"/>
                <a:ea typeface="Times New Roman" charset="0"/>
                <a:cs typeface="Times New Roman" charset="0"/>
              </a:rPr>
              <a:t>特征（未进行交叉）；</a:t>
            </a:r>
            <a:endParaRPr lang="en-US" altLang="zh-CN" b="0" dirty="0" smtClean="0">
              <a:solidFill>
                <a:srgbClr val="C00000"/>
              </a:solidFill>
              <a:latin typeface="Times New Roman" charset="0"/>
              <a:ea typeface="Times New Roman" charset="0"/>
              <a:cs typeface="Times New Roman" charset="0"/>
            </a:endParaRPr>
          </a:p>
          <a:p>
            <a:pPr marL="457200" indent="-457200" algn="l">
              <a:buFont typeface="Wingdings" charset="2"/>
              <a:buChar char="l"/>
            </a:pPr>
            <a:r>
              <a:rPr lang="zh-CN" altLang="en-US" b="0" dirty="0" smtClean="0">
                <a:solidFill>
                  <a:srgbClr val="C00000"/>
                </a:solidFill>
                <a:latin typeface="Times New Roman" charset="0"/>
                <a:ea typeface="Times New Roman" charset="0"/>
                <a:cs typeface="Times New Roman" charset="0"/>
              </a:rPr>
              <a:t>缩频转化特征；</a:t>
            </a:r>
            <a:endParaRPr lang="zh-CN" altLang="en-US" b="0" dirty="0">
              <a:solidFill>
                <a:srgbClr val="C00000"/>
              </a:solidFill>
              <a:latin typeface="Times New Roman" charset="0"/>
              <a:ea typeface="Times New Roman" charset="0"/>
              <a:cs typeface="Times New Roman" charset="0"/>
            </a:endParaRPr>
          </a:p>
          <a:p>
            <a:pPr marL="457200" indent="-457200" algn="l">
              <a:buFont typeface="Wingdings" charset="2"/>
              <a:buChar char="l"/>
            </a:pPr>
            <a:r>
              <a:rPr lang="zh-CN" altLang="en-US" b="0" dirty="0"/>
              <a:t>行特征如测温次数、工序个数、缺失个数等；</a:t>
            </a:r>
          </a:p>
        </p:txBody>
      </p:sp>
      <p:sp>
        <p:nvSpPr>
          <p:cNvPr id="5" name="椭圆 4"/>
          <p:cNvSpPr/>
          <p:nvPr/>
        </p:nvSpPr>
        <p:spPr>
          <a:xfrm>
            <a:off x="2039550" y="6508108"/>
            <a:ext cx="535259" cy="517160"/>
          </a:xfrm>
          <a:prstGeom prst="ellipse">
            <a:avLst/>
          </a:prstGeom>
          <a:solidFill>
            <a:srgbClr val="C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 name="椭圆 9"/>
          <p:cNvSpPr/>
          <p:nvPr/>
        </p:nvSpPr>
        <p:spPr>
          <a:xfrm>
            <a:off x="17373600" y="6508108"/>
            <a:ext cx="535259" cy="517160"/>
          </a:xfrm>
          <a:prstGeom prst="ellipse">
            <a:avLst/>
          </a:prstGeom>
          <a:solidFill>
            <a:srgbClr val="C00000"/>
          </a:solid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cxnSp>
        <p:nvCxnSpPr>
          <p:cNvPr id="12" name="直线连接符 11"/>
          <p:cNvCxnSpPr>
            <a:stCxn id="5" idx="6"/>
            <a:endCxn id="10" idx="2"/>
          </p:cNvCxnSpPr>
          <p:nvPr/>
        </p:nvCxnSpPr>
        <p:spPr>
          <a:xfrm>
            <a:off x="2574809" y="6766688"/>
            <a:ext cx="14798791" cy="0"/>
          </a:xfrm>
          <a:prstGeom prst="line">
            <a:avLst/>
          </a:prstGeom>
          <a:noFill/>
          <a:ln w="38100" cap="flat">
            <a:solidFill>
              <a:srgbClr val="C00000"/>
            </a:solidFill>
            <a:prstDash val="sysDash"/>
            <a:miter lim="400000"/>
          </a:ln>
          <a:effectLst/>
          <a:sp3d/>
        </p:spPr>
        <p:style>
          <a:lnRef idx="0">
            <a:scrgbClr r="0" g="0" b="0"/>
          </a:lnRef>
          <a:fillRef idx="0">
            <a:scrgbClr r="0" g="0" b="0"/>
          </a:fillRef>
          <a:effectRef idx="0">
            <a:scrgbClr r="0" g="0" b="0"/>
          </a:effectRef>
          <a:fontRef idx="none"/>
        </p:style>
      </p:cxnSp>
      <p:sp>
        <p:nvSpPr>
          <p:cNvPr id="15" name="椭圆 14"/>
          <p:cNvSpPr/>
          <p:nvPr/>
        </p:nvSpPr>
        <p:spPr>
          <a:xfrm>
            <a:off x="9946888" y="1757689"/>
            <a:ext cx="535259" cy="517160"/>
          </a:xfrm>
          <a:prstGeom prst="ellipse">
            <a:avLst/>
          </a:prstGeom>
          <a:solidFill>
            <a:schemeClr val="accent1">
              <a:lumMod val="50000"/>
            </a:schemeClr>
          </a:solid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 name="椭圆 15"/>
          <p:cNvSpPr/>
          <p:nvPr/>
        </p:nvSpPr>
        <p:spPr>
          <a:xfrm>
            <a:off x="9946887" y="11347737"/>
            <a:ext cx="535259" cy="517160"/>
          </a:xfrm>
          <a:prstGeom prst="ellipse">
            <a:avLst/>
          </a:prstGeom>
          <a:solidFill>
            <a:schemeClr val="accent1">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cxnSp>
        <p:nvCxnSpPr>
          <p:cNvPr id="21" name="直线连接符 20"/>
          <p:cNvCxnSpPr>
            <a:stCxn id="15" idx="4"/>
            <a:endCxn id="16" idx="0"/>
          </p:cNvCxnSpPr>
          <p:nvPr/>
        </p:nvCxnSpPr>
        <p:spPr>
          <a:xfrm flipH="1">
            <a:off x="10214517" y="2274849"/>
            <a:ext cx="1" cy="9072888"/>
          </a:xfrm>
          <a:prstGeom prst="line">
            <a:avLst/>
          </a:prstGeom>
          <a:noFill/>
          <a:ln w="38100" cap="flat">
            <a:solidFill>
              <a:schemeClr val="accent1">
                <a:lumMod val="50000"/>
              </a:schemeClr>
            </a:solidFill>
            <a:prstDash val="sysDash"/>
            <a:miter lim="4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876712105"/>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11</a:t>
            </a:fld>
            <a:endParaRPr lang="uk-UA"/>
          </a:p>
        </p:txBody>
      </p:sp>
      <p:sp>
        <p:nvSpPr>
          <p:cNvPr id="3" name="文本框 2"/>
          <p:cNvSpPr txBox="1"/>
          <p:nvPr/>
        </p:nvSpPr>
        <p:spPr>
          <a:xfrm>
            <a:off x="847493" y="705646"/>
            <a:ext cx="470581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smtClean="0"/>
              <a:t>六、模型构建</a:t>
            </a:r>
            <a:endParaRPr kumimoji="0" lang="zh-CN" altLang="en-US" sz="4800" i="0" u="none" strike="noStrike" cap="none" spc="0" normalizeH="0" baseline="0" dirty="0">
              <a:ln>
                <a:noFill/>
              </a:ln>
              <a:solidFill>
                <a:srgbClr val="000000"/>
              </a:solidFill>
              <a:effectLst/>
              <a:uFillTx/>
              <a:sym typeface="Helvetica Neue"/>
            </a:endParaRPr>
          </a:p>
        </p:txBody>
      </p:sp>
      <p:sp>
        <p:nvSpPr>
          <p:cNvPr id="4" name="文本框 3"/>
          <p:cNvSpPr txBox="1"/>
          <p:nvPr/>
        </p:nvSpPr>
        <p:spPr>
          <a:xfrm>
            <a:off x="1769690" y="2516827"/>
            <a:ext cx="8814914" cy="6658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600" dirty="0" smtClean="0"/>
              <a:t>模型预训练</a:t>
            </a:r>
            <a:endParaRPr lang="en-US" altLang="zh-CN" sz="3600" dirty="0" smtClean="0"/>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dirty="0" smtClean="0"/>
          </a:p>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t>预训练</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模型：</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zh-CN" altLang="en-US"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样本较少，训练代价较低，使用</a:t>
            </a:r>
            <a:r>
              <a:rPr kumimoji="0" lang="en-US" altLang="zh-CN" sz="3000" b="0" i="0" u="none" strike="noStrike" cap="none" spc="0" normalizeH="0" baseline="0" dirty="0" err="1" smtClean="0">
                <a:ln>
                  <a:noFill/>
                </a:ln>
                <a:solidFill>
                  <a:srgbClr val="000000"/>
                </a:solidFill>
                <a:effectLst/>
                <a:uFillTx/>
                <a:latin typeface="Times New Roman" charset="0"/>
                <a:ea typeface="Times New Roman" charset="0"/>
                <a:cs typeface="Times New Roman" charset="0"/>
                <a:sym typeface="Helvetica Neue"/>
              </a:rPr>
              <a:t>XGBoost</a:t>
            </a:r>
            <a:r>
              <a:rPr kumimoji="0" lang="zh-CN" altLang="en-US"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模型</a:t>
            </a:r>
            <a:endPar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dirty="0"/>
          </a:p>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特征选择：</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XGB</a:t>
            </a:r>
            <a:r>
              <a:rPr lang="zh-CN" altLang="en-US" b="0" dirty="0" smtClean="0">
                <a:latin typeface="Times New Roman" charset="0"/>
                <a:ea typeface="Times New Roman" charset="0"/>
                <a:cs typeface="Times New Roman" charset="0"/>
              </a:rPr>
              <a:t>模型特征重要性输出</a:t>
            </a:r>
            <a:r>
              <a:rPr lang="en-US" altLang="zh-CN" b="0" dirty="0" smtClean="0">
                <a:latin typeface="Times New Roman" charset="0"/>
                <a:ea typeface="Times New Roman" charset="0"/>
                <a:cs typeface="Times New Roman" charset="0"/>
              </a:rPr>
              <a:t> + </a:t>
            </a:r>
            <a:r>
              <a:rPr lang="en-US" altLang="zh-CN" b="0" dirty="0" err="1" smtClean="0">
                <a:latin typeface="Times New Roman" charset="0"/>
                <a:ea typeface="Times New Roman" charset="0"/>
                <a:cs typeface="Times New Roman" charset="0"/>
              </a:rPr>
              <a:t>Boruta</a:t>
            </a:r>
            <a:r>
              <a:rPr lang="zh-CN" altLang="en-US" b="0" dirty="0" smtClean="0">
                <a:latin typeface="Times New Roman" charset="0"/>
                <a:ea typeface="Times New Roman" charset="0"/>
                <a:cs typeface="Times New Roman" charset="0"/>
              </a:rPr>
              <a:t>特征选择法</a:t>
            </a:r>
            <a:endParaRPr lang="en-US" altLang="zh-CN" b="0" dirty="0" smtClean="0">
              <a:latin typeface="Times New Roman" charset="0"/>
              <a:ea typeface="Times New Roman" charset="0"/>
              <a:cs typeface="Times New Roman" charset="0"/>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kumimoji="0" lang="en-US" altLang="zh-CN"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solidFill>
                  <a:srgbClr val="C00000"/>
                </a:solidFill>
              </a:rPr>
              <a:t>人工标注失误样本选择：</a:t>
            </a:r>
            <a:r>
              <a:rPr lang="en-US" altLang="zh-CN" dirty="0" smtClean="0"/>
              <a:t/>
            </a:r>
            <a:br>
              <a:rPr lang="en-US" altLang="zh-CN" dirty="0" smtClean="0"/>
            </a:br>
            <a:r>
              <a:rPr lang="en-US" altLang="zh-CN" dirty="0" smtClean="0"/>
              <a:t/>
            </a:r>
            <a:br>
              <a:rPr lang="en-US" altLang="zh-CN" dirty="0" smtClean="0"/>
            </a:br>
            <a:r>
              <a:rPr lang="zh-CN" altLang="en-US" b="0" dirty="0" smtClean="0">
                <a:latin typeface="Times New Roman" charset="0"/>
                <a:ea typeface="Times New Roman" charset="0"/>
                <a:cs typeface="Times New Roman" charset="0"/>
              </a:rPr>
              <a:t>考虑预训练样本的</a:t>
            </a:r>
            <a:r>
              <a:rPr lang="en-US" altLang="zh-CN" b="0" dirty="0" smtClean="0">
                <a:latin typeface="Times New Roman" charset="0"/>
                <a:ea typeface="Times New Roman" charset="0"/>
                <a:cs typeface="Times New Roman" charset="0"/>
              </a:rPr>
              <a:t>MSE</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结合批次</a:t>
            </a:r>
            <a:r>
              <a:rPr lang="en-US" altLang="zh-CN" b="0" dirty="0" smtClean="0">
                <a:latin typeface="Times New Roman" charset="0"/>
                <a:ea typeface="Times New Roman" charset="0"/>
                <a:cs typeface="Times New Roman" charset="0"/>
              </a:rPr>
              <a:t>id</a:t>
            </a:r>
            <a:r>
              <a:rPr lang="zh-CN" altLang="en-US" b="0" dirty="0" smtClean="0">
                <a:latin typeface="Times New Roman" charset="0"/>
                <a:ea typeface="Times New Roman" charset="0"/>
                <a:cs typeface="Times New Roman" charset="0"/>
              </a:rPr>
              <a:t>与</a:t>
            </a:r>
            <a:r>
              <a:rPr lang="en-US" altLang="zh-CN" b="0" dirty="0" smtClean="0">
                <a:latin typeface="Times New Roman" charset="0"/>
                <a:ea typeface="Times New Roman" charset="0"/>
                <a:cs typeface="Times New Roman" charset="0"/>
              </a:rPr>
              <a:t>B14</a:t>
            </a:r>
            <a:r>
              <a:rPr lang="zh-CN" altLang="en-US" b="0" dirty="0" smtClean="0">
                <a:latin typeface="Times New Roman" charset="0"/>
                <a:ea typeface="Times New Roman" charset="0"/>
                <a:cs typeface="Times New Roman" charset="0"/>
              </a:rPr>
              <a:t>删除人工标注可能有问题的样本</a:t>
            </a:r>
            <a:endParaRPr kumimoji="0" lang="zh-CN" altLang="en-US" sz="3000" b="0" i="0" u="none" strike="noStrike" cap="none" spc="0" normalizeH="0" baseline="0" dirty="0">
              <a:ln>
                <a:noFill/>
              </a:ln>
              <a:solidFill>
                <a:srgbClr val="000000"/>
              </a:solidFill>
              <a:effectLst/>
              <a:uFillTx/>
              <a:latin typeface="Times New Roman" charset="0"/>
              <a:ea typeface="Times New Roman" charset="0"/>
              <a:cs typeface="Times New Roman" charset="0"/>
              <a:sym typeface="Helvetica Neue"/>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1240" y="2516827"/>
            <a:ext cx="7721600" cy="8140700"/>
          </a:xfrm>
          <a:prstGeom prst="rect">
            <a:avLst/>
          </a:prstGeom>
        </p:spPr>
      </p:pic>
    </p:spTree>
    <p:extLst>
      <p:ext uri="{BB962C8B-B14F-4D97-AF65-F5344CB8AC3E}">
        <p14:creationId xmlns:p14="http://schemas.microsoft.com/office/powerpoint/2010/main" val="903278678"/>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12</a:t>
            </a:fld>
            <a:endParaRPr lang="uk-UA"/>
          </a:p>
        </p:txBody>
      </p:sp>
      <p:sp>
        <p:nvSpPr>
          <p:cNvPr id="3" name="文本框 2"/>
          <p:cNvSpPr txBox="1"/>
          <p:nvPr/>
        </p:nvSpPr>
        <p:spPr>
          <a:xfrm>
            <a:off x="847492" y="705646"/>
            <a:ext cx="720368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六、模型构建</a:t>
            </a:r>
            <a:endParaRPr kumimoji="0" lang="zh-CN" altLang="en-US" sz="4800" i="0" u="none" strike="noStrike" cap="none" spc="0" normalizeH="0" baseline="0" dirty="0">
              <a:ln>
                <a:noFill/>
              </a:ln>
              <a:solidFill>
                <a:srgbClr val="000000"/>
              </a:solidFill>
              <a:effectLst/>
              <a:uFillTx/>
              <a:sym typeface="Helvetica Neue"/>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3004" y="3630253"/>
            <a:ext cx="9515383" cy="7496968"/>
          </a:xfrm>
          <a:prstGeom prst="rect">
            <a:avLst/>
          </a:prstGeom>
        </p:spPr>
      </p:pic>
      <p:sp>
        <p:nvSpPr>
          <p:cNvPr id="7" name="文本框 6"/>
          <p:cNvSpPr txBox="1"/>
          <p:nvPr/>
        </p:nvSpPr>
        <p:spPr>
          <a:xfrm>
            <a:off x="2100832" y="3630253"/>
            <a:ext cx="5950347" cy="61965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defTabSz="914400" hangingPunct="1">
              <a:defRPr/>
            </a:pPr>
            <a:r>
              <a:rPr lang="zh-CN" altLang="en-US" sz="3600" dirty="0" smtClean="0"/>
              <a:t>样本</a:t>
            </a:r>
            <a:r>
              <a:rPr lang="zh-CN" altLang="en-US" sz="3600" dirty="0"/>
              <a:t>增强与模型训练</a:t>
            </a:r>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endParaRPr lang="en-US" altLang="zh-CN" dirty="0"/>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数据量相对少，训练的结果会和</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交叉验证时候的样本选择相关，</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随机性过高；</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endParaRPr lang="en-US" altLang="zh-CN" dirty="0"/>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实验的外部因素难以通过单模型</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来学习；</a:t>
            </a:r>
            <a:endParaRPr lang="en-US" altLang="zh-CN" dirty="0"/>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457200" marR="0" lvl="0" indent="-457200" algn="l" defTabSz="914400" eaLnBrk="1" fontAlgn="auto" latinLnBrk="0" hangingPunct="1">
              <a:lnSpc>
                <a:spcPct val="100000"/>
              </a:lnSpc>
              <a:spcBef>
                <a:spcPts val="0"/>
              </a:spcBef>
              <a:spcAft>
                <a:spcPts val="0"/>
              </a:spcAft>
              <a:buClrTx/>
              <a:buSzTx/>
              <a:buFont typeface="Wingdings" charset="2"/>
              <a:buChar char="l"/>
              <a:tabLst/>
              <a:defRPr/>
            </a:pPr>
            <a:r>
              <a:rPr lang="zh-CN" altLang="en-US" dirty="0" smtClean="0"/>
              <a:t>利用化学实验中常用的控制对照</a:t>
            </a:r>
            <a:r>
              <a:rPr lang="en-US" altLang="zh-CN" dirty="0" smtClean="0"/>
              <a:t/>
            </a:r>
            <a:br>
              <a:rPr lang="en-US" altLang="zh-CN" dirty="0" smtClean="0"/>
            </a:br>
            <a:r>
              <a:rPr lang="zh-CN" altLang="en-US" dirty="0" smtClean="0"/>
              <a:t>实验方法进行</a:t>
            </a:r>
            <a:r>
              <a:rPr lang="zh-CN" altLang="en-US" dirty="0" smtClean="0">
                <a:solidFill>
                  <a:srgbClr val="FF0000"/>
                </a:solidFill>
              </a:rPr>
              <a:t>样本增强</a:t>
            </a:r>
            <a:r>
              <a:rPr lang="zh-CN" altLang="en-US" dirty="0" smtClean="0">
                <a:solidFill>
                  <a:schemeClr val="tx1"/>
                </a:solidFill>
              </a:rPr>
              <a:t>，最后</a:t>
            </a:r>
            <a:r>
              <a:rPr lang="en-US" altLang="zh-CN" dirty="0" smtClean="0">
                <a:solidFill>
                  <a:schemeClr val="tx1"/>
                </a:solidFill>
              </a:rPr>
              <a:t/>
            </a:r>
            <a:br>
              <a:rPr lang="en-US" altLang="zh-CN" dirty="0" smtClean="0">
                <a:solidFill>
                  <a:schemeClr val="tx1"/>
                </a:solidFill>
              </a:rPr>
            </a:br>
            <a:r>
              <a:rPr lang="zh-CN" altLang="en-US" dirty="0" smtClean="0">
                <a:solidFill>
                  <a:schemeClr val="tx1"/>
                </a:solidFill>
              </a:rPr>
              <a:t>通过多组实验来训练得到收率，</a:t>
            </a:r>
            <a:r>
              <a:rPr lang="en-US" altLang="zh-CN" dirty="0" smtClean="0">
                <a:solidFill>
                  <a:schemeClr val="tx1"/>
                </a:solidFill>
              </a:rPr>
              <a:t/>
            </a:r>
            <a:br>
              <a:rPr lang="en-US" altLang="zh-CN" dirty="0" smtClean="0">
                <a:solidFill>
                  <a:schemeClr val="tx1"/>
                </a:solidFill>
              </a:rPr>
            </a:br>
            <a:r>
              <a:rPr lang="zh-CN" altLang="en-US" dirty="0" smtClean="0">
                <a:solidFill>
                  <a:schemeClr val="tx1"/>
                </a:solidFill>
              </a:rPr>
              <a:t>趋于稳定；</a:t>
            </a:r>
            <a:endParaRPr kumimoji="0" lang="zh-CN" altLang="en-US" sz="3000" b="1" i="0" u="none" strike="noStrike" cap="none" spc="0" normalizeH="0" baseline="0" dirty="0">
              <a:ln>
                <a:noFill/>
              </a:ln>
              <a:solidFill>
                <a:srgbClr val="FF0000"/>
              </a:solidFill>
              <a:effectLst/>
              <a:uFillTx/>
              <a:sym typeface="Helvetica Neue"/>
            </a:endParaRPr>
          </a:p>
        </p:txBody>
      </p:sp>
    </p:spTree>
    <p:extLst>
      <p:ext uri="{BB962C8B-B14F-4D97-AF65-F5344CB8AC3E}">
        <p14:creationId xmlns:p14="http://schemas.microsoft.com/office/powerpoint/2010/main" val="1572695841"/>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13</a:t>
            </a:fld>
            <a:endParaRPr lang="uk-UA"/>
          </a:p>
        </p:txBody>
      </p:sp>
      <p:sp>
        <p:nvSpPr>
          <p:cNvPr id="3" name="文本框 2"/>
          <p:cNvSpPr txBox="1"/>
          <p:nvPr/>
        </p:nvSpPr>
        <p:spPr>
          <a:xfrm>
            <a:off x="847492" y="705646"/>
            <a:ext cx="773894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七、模型结果</a:t>
            </a:r>
            <a:r>
              <a:rPr lang="zh-CN" altLang="en-US" sz="4800" smtClean="0"/>
              <a:t>与特征重要性</a:t>
            </a:r>
            <a:endParaRPr kumimoji="0" lang="zh-CN" altLang="en-US" sz="4800" i="0" u="none" strike="noStrike" cap="none" spc="0" normalizeH="0" baseline="0" dirty="0">
              <a:ln>
                <a:noFill/>
              </a:ln>
              <a:solidFill>
                <a:srgbClr val="000000"/>
              </a:solidFill>
              <a:effectLst/>
              <a:uFillTx/>
              <a:sym typeface="Helvetica Neue"/>
            </a:endParaRPr>
          </a:p>
        </p:txBody>
      </p:sp>
      <p:graphicFrame>
        <p:nvGraphicFramePr>
          <p:cNvPr id="4" name="表格 3"/>
          <p:cNvGraphicFramePr>
            <a:graphicFrameLocks noGrp="1"/>
          </p:cNvGraphicFramePr>
          <p:nvPr>
            <p:extLst>
              <p:ext uri="{D42A27DB-BD31-4B8C-83A1-F6EECF244321}">
                <p14:modId xmlns:p14="http://schemas.microsoft.com/office/powerpoint/2010/main" val="699709508"/>
              </p:ext>
            </p:extLst>
          </p:nvPr>
        </p:nvGraphicFramePr>
        <p:xfrm>
          <a:off x="2274848" y="2934927"/>
          <a:ext cx="12467064" cy="2483999"/>
        </p:xfrm>
        <a:graphic>
          <a:graphicData uri="http://schemas.openxmlformats.org/drawingml/2006/table">
            <a:tbl>
              <a:tblPr firstRow="1" bandRow="1">
                <a:tableStyleId>{5940675A-B579-460E-94D1-54222C63F5DA}</a:tableStyleId>
              </a:tblPr>
              <a:tblGrid>
                <a:gridCol w="2051825"/>
                <a:gridCol w="1975479"/>
                <a:gridCol w="1582714"/>
                <a:gridCol w="2508070"/>
                <a:gridCol w="2007220"/>
                <a:gridCol w="2341756"/>
              </a:tblGrid>
              <a:tr h="578045">
                <a:tc>
                  <a:txBody>
                    <a:bodyPr/>
                    <a:lstStyle/>
                    <a:p>
                      <a:r>
                        <a:rPr lang="zh-CN" altLang="en-US" sz="3000" b="1" dirty="0" smtClean="0">
                          <a:solidFill>
                            <a:schemeClr val="bg1"/>
                          </a:solidFill>
                          <a:latin typeface="Times New Roman" charset="0"/>
                          <a:ea typeface="Times New Roman" charset="0"/>
                          <a:cs typeface="Times New Roman" charset="0"/>
                        </a:rPr>
                        <a:t>模型</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c>
                  <a:txBody>
                    <a:bodyPr/>
                    <a:lstStyle/>
                    <a:p>
                      <a:r>
                        <a:rPr lang="en-US" altLang="zh-CN" sz="3000" b="1" dirty="0" smtClean="0">
                          <a:solidFill>
                            <a:schemeClr val="bg1"/>
                          </a:solidFill>
                          <a:latin typeface="Times New Roman" charset="0"/>
                          <a:ea typeface="Times New Roman" charset="0"/>
                          <a:cs typeface="Times New Roman" charset="0"/>
                        </a:rPr>
                        <a:t>CV</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c>
                  <a:txBody>
                    <a:bodyPr/>
                    <a:lstStyle/>
                    <a:p>
                      <a:r>
                        <a:rPr lang="en-US" altLang="zh-CN" sz="3000" b="1" dirty="0" smtClean="0">
                          <a:solidFill>
                            <a:schemeClr val="bg1"/>
                          </a:solidFill>
                          <a:latin typeface="Times New Roman" charset="0"/>
                          <a:ea typeface="Times New Roman" charset="0"/>
                          <a:cs typeface="Times New Roman" charset="0"/>
                        </a:rPr>
                        <a:t>Test</a:t>
                      </a:r>
                      <a:r>
                        <a:rPr lang="en-US" altLang="zh-CN" sz="3000" b="1" baseline="0" dirty="0" smtClean="0">
                          <a:solidFill>
                            <a:schemeClr val="bg1"/>
                          </a:solidFill>
                          <a:latin typeface="Times New Roman" charset="0"/>
                          <a:ea typeface="Times New Roman" charset="0"/>
                          <a:cs typeface="Times New Roman" charset="0"/>
                        </a:rPr>
                        <a:t> </a:t>
                      </a:r>
                      <a:r>
                        <a:rPr lang="en-US" altLang="zh-CN" sz="3000" b="1" dirty="0" smtClean="0">
                          <a:solidFill>
                            <a:schemeClr val="bg1"/>
                          </a:solidFill>
                          <a:latin typeface="Times New Roman" charset="0"/>
                          <a:ea typeface="Times New Roman" charset="0"/>
                          <a:cs typeface="Times New Roman" charset="0"/>
                        </a:rPr>
                        <a:t>A</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c>
                  <a:txBody>
                    <a:bodyPr/>
                    <a:lstStyle/>
                    <a:p>
                      <a:r>
                        <a:rPr lang="en-US" altLang="zh-CN" sz="3000" b="1" dirty="0" smtClean="0">
                          <a:solidFill>
                            <a:schemeClr val="bg1"/>
                          </a:solidFill>
                          <a:latin typeface="Times New Roman" charset="0"/>
                          <a:ea typeface="Times New Roman" charset="0"/>
                          <a:cs typeface="Times New Roman" charset="0"/>
                        </a:rPr>
                        <a:t>Test</a:t>
                      </a:r>
                      <a:r>
                        <a:rPr lang="en-US" altLang="zh-CN" sz="3000" b="1" baseline="0" dirty="0" smtClean="0">
                          <a:solidFill>
                            <a:schemeClr val="bg1"/>
                          </a:solidFill>
                          <a:latin typeface="Times New Roman" charset="0"/>
                          <a:ea typeface="Times New Roman" charset="0"/>
                          <a:cs typeface="Times New Roman" charset="0"/>
                        </a:rPr>
                        <a:t> </a:t>
                      </a:r>
                      <a:r>
                        <a:rPr lang="en-US" altLang="zh-CN" sz="3000" b="1" dirty="0" smtClean="0">
                          <a:solidFill>
                            <a:schemeClr val="bg1"/>
                          </a:solidFill>
                          <a:latin typeface="Times New Roman" charset="0"/>
                          <a:ea typeface="Times New Roman" charset="0"/>
                          <a:cs typeface="Times New Roman" charset="0"/>
                        </a:rPr>
                        <a:t>B</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c>
                  <a:txBody>
                    <a:bodyPr/>
                    <a:lstStyle/>
                    <a:p>
                      <a:r>
                        <a:rPr lang="en-US" altLang="zh-CN" sz="3000" b="1" dirty="0" smtClean="0">
                          <a:solidFill>
                            <a:schemeClr val="bg1"/>
                          </a:solidFill>
                          <a:latin typeface="Times New Roman" charset="0"/>
                          <a:ea typeface="Times New Roman" charset="0"/>
                          <a:cs typeface="Times New Roman" charset="0"/>
                        </a:rPr>
                        <a:t>Test</a:t>
                      </a:r>
                      <a:r>
                        <a:rPr lang="en-US" altLang="zh-CN" sz="3000" b="1" baseline="0" dirty="0" smtClean="0">
                          <a:solidFill>
                            <a:schemeClr val="bg1"/>
                          </a:solidFill>
                          <a:latin typeface="Times New Roman" charset="0"/>
                          <a:ea typeface="Times New Roman" charset="0"/>
                          <a:cs typeface="Times New Roman" charset="0"/>
                        </a:rPr>
                        <a:t> </a:t>
                      </a:r>
                      <a:r>
                        <a:rPr lang="en-US" altLang="zh-CN" sz="3000" b="1" dirty="0" smtClean="0">
                          <a:solidFill>
                            <a:schemeClr val="bg1"/>
                          </a:solidFill>
                          <a:latin typeface="Times New Roman" charset="0"/>
                          <a:ea typeface="Times New Roman" charset="0"/>
                          <a:cs typeface="Times New Roman" charset="0"/>
                        </a:rPr>
                        <a:t>C</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c>
                  <a:txBody>
                    <a:bodyPr/>
                    <a:lstStyle/>
                    <a:p>
                      <a:r>
                        <a:rPr lang="en-US" altLang="zh-CN" sz="3000" b="1" dirty="0" smtClean="0">
                          <a:solidFill>
                            <a:schemeClr val="bg1"/>
                          </a:solidFill>
                          <a:latin typeface="Times New Roman" charset="0"/>
                          <a:ea typeface="Times New Roman" charset="0"/>
                          <a:cs typeface="Times New Roman" charset="0"/>
                        </a:rPr>
                        <a:t>Test</a:t>
                      </a:r>
                      <a:r>
                        <a:rPr lang="en-US" altLang="zh-CN" sz="3000" b="1" baseline="0" dirty="0" smtClean="0">
                          <a:solidFill>
                            <a:schemeClr val="bg1"/>
                          </a:solidFill>
                          <a:latin typeface="Times New Roman" charset="0"/>
                          <a:ea typeface="Times New Roman" charset="0"/>
                          <a:cs typeface="Times New Roman" charset="0"/>
                        </a:rPr>
                        <a:t> </a:t>
                      </a:r>
                      <a:r>
                        <a:rPr lang="en-US" altLang="zh-CN" sz="3000" b="1" dirty="0" smtClean="0">
                          <a:solidFill>
                            <a:schemeClr val="bg1"/>
                          </a:solidFill>
                          <a:latin typeface="Times New Roman" charset="0"/>
                          <a:ea typeface="Times New Roman" charset="0"/>
                          <a:cs typeface="Times New Roman" charset="0"/>
                        </a:rPr>
                        <a:t>D</a:t>
                      </a:r>
                      <a:endParaRPr lang="zh-CN" altLang="en-US" sz="3000" b="1" dirty="0">
                        <a:solidFill>
                          <a:schemeClr val="bg1"/>
                        </a:solidFill>
                        <a:latin typeface="Times New Roman" charset="0"/>
                        <a:ea typeface="Times New Roman" charset="0"/>
                        <a:cs typeface="Times New Roman" charset="0"/>
                      </a:endParaRPr>
                    </a:p>
                  </a:txBody>
                  <a:tcPr anchor="ctr">
                    <a:solidFill>
                      <a:schemeClr val="bg1">
                        <a:lumMod val="50000"/>
                      </a:schemeClr>
                    </a:solidFill>
                  </a:tcPr>
                </a:tc>
              </a:tr>
              <a:tr h="635318">
                <a:tc>
                  <a:txBody>
                    <a:bodyPr/>
                    <a:lstStyle/>
                    <a:p>
                      <a:r>
                        <a:rPr lang="zh-CN" altLang="en-US" sz="2800" b="1" dirty="0" smtClean="0">
                          <a:latin typeface="Times New Roman" charset="0"/>
                          <a:ea typeface="Times New Roman" charset="0"/>
                          <a:cs typeface="Times New Roman" charset="0"/>
                        </a:rPr>
                        <a:t>无样本筛选</a:t>
                      </a:r>
                      <a:endParaRPr lang="zh-CN" altLang="en-US" sz="2800" b="1" dirty="0">
                        <a:latin typeface="Times New Roman" charset="0"/>
                        <a:ea typeface="Times New Roman" charset="0"/>
                        <a:cs typeface="Times New Roman" charset="0"/>
                      </a:endParaRPr>
                    </a:p>
                  </a:txBody>
                  <a:tcPr anchor="ctr"/>
                </a:tc>
                <a:tc>
                  <a:txBody>
                    <a:bodyPr/>
                    <a:lstStyle/>
                    <a:p>
                      <a:pPr algn="r"/>
                      <a:r>
                        <a:rPr lang="mr-IN" altLang="zh-CN" dirty="0" smtClean="0">
                          <a:latin typeface="Times New Roman" charset="0"/>
                          <a:ea typeface="Times New Roman" charset="0"/>
                          <a:cs typeface="Times New Roman" charset="0"/>
                        </a:rPr>
                        <a:t>7.</a:t>
                      </a:r>
                      <a:r>
                        <a:rPr lang="en-US" altLang="zh-CN" dirty="0" smtClean="0">
                          <a:latin typeface="Times New Roman" charset="0"/>
                          <a:ea typeface="Times New Roman" charset="0"/>
                          <a:cs typeface="Times New Roman" charset="0"/>
                        </a:rPr>
                        <a:t>878</a:t>
                      </a:r>
                      <a:r>
                        <a:rPr lang="mr-IN" altLang="zh-CN" dirty="0" smtClean="0">
                          <a:latin typeface="Times New Roman" charset="0"/>
                          <a:ea typeface="Times New Roman" charset="0"/>
                          <a:cs typeface="Times New Roman" charset="0"/>
                        </a:rPr>
                        <a:t>e-05</a:t>
                      </a: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r>
              <a:tr h="635318">
                <a:tc>
                  <a:txBody>
                    <a:bodyPr/>
                    <a:lstStyle/>
                    <a:p>
                      <a:r>
                        <a:rPr lang="zh-CN" altLang="en-US" sz="2800" b="1" dirty="0" smtClean="0">
                          <a:latin typeface="Times New Roman" charset="0"/>
                          <a:ea typeface="Times New Roman" charset="0"/>
                          <a:cs typeface="Times New Roman" charset="0"/>
                        </a:rPr>
                        <a:t>样本筛选</a:t>
                      </a:r>
                      <a:endParaRPr lang="zh-CN" altLang="en-US" sz="2800" b="1" dirty="0">
                        <a:latin typeface="Times New Roman" charset="0"/>
                        <a:ea typeface="Times New Roman" charset="0"/>
                        <a:cs typeface="Times New Roman" charset="0"/>
                      </a:endParaRPr>
                    </a:p>
                  </a:txBody>
                  <a:tcPr anchor="ctr"/>
                </a:tc>
                <a:tc>
                  <a:txBody>
                    <a:bodyPr/>
                    <a:lstStyle/>
                    <a:p>
                      <a:pPr algn="r"/>
                      <a:r>
                        <a:rPr lang="en-US" altLang="zh-CN" dirty="0" smtClean="0">
                          <a:latin typeface="Times New Roman" charset="0"/>
                          <a:ea typeface="Times New Roman" charset="0"/>
                          <a:cs typeface="Times New Roman" charset="0"/>
                        </a:rPr>
                        <a:t>6.749e-05</a:t>
                      </a: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c>
                  <a:txBody>
                    <a:bodyPr/>
                    <a:lstStyle/>
                    <a:p>
                      <a:pPr algn="r"/>
                      <a:endParaRPr lang="zh-CN" altLang="en-US" dirty="0">
                        <a:latin typeface="Times New Roman" charset="0"/>
                        <a:ea typeface="Times New Roman" charset="0"/>
                        <a:cs typeface="Times New Roman" charset="0"/>
                      </a:endParaRPr>
                    </a:p>
                  </a:txBody>
                  <a:tcPr anchor="ctr"/>
                </a:tc>
              </a:tr>
              <a:tr h="635318">
                <a:tc>
                  <a:txBody>
                    <a:bodyPr/>
                    <a:lstStyle/>
                    <a:p>
                      <a:r>
                        <a:rPr lang="zh-CN" altLang="en-US" sz="2800" b="1" dirty="0" smtClean="0">
                          <a:latin typeface="Times New Roman" charset="0"/>
                          <a:ea typeface="Times New Roman" charset="0"/>
                          <a:cs typeface="Times New Roman" charset="0"/>
                        </a:rPr>
                        <a:t>控制变量</a:t>
                      </a:r>
                      <a:endParaRPr lang="zh-CN" altLang="en-US" sz="2800" b="1" dirty="0">
                        <a:latin typeface="Times New Roman" charset="0"/>
                        <a:ea typeface="Times New Roman" charset="0"/>
                        <a:cs typeface="Times New Roman" charset="0"/>
                      </a:endParaRPr>
                    </a:p>
                  </a:txBody>
                  <a:tcPr anchor="ctr"/>
                </a:tc>
                <a:tc>
                  <a:txBody>
                    <a:bodyPr/>
                    <a:lstStyle/>
                    <a:p>
                      <a:pPr algn="r"/>
                      <a:r>
                        <a:rPr lang="en-US" altLang="zh-CN" dirty="0" smtClean="0">
                          <a:latin typeface="Times New Roman" charset="0"/>
                          <a:ea typeface="Times New Roman" charset="0"/>
                          <a:cs typeface="Times New Roman" charset="0"/>
                        </a:rPr>
                        <a:t>6.436e-05</a:t>
                      </a:r>
                      <a:endParaRPr lang="zh-CN" altLang="en-US" dirty="0">
                        <a:latin typeface="Times New Roman" charset="0"/>
                        <a:ea typeface="Times New Roman" charset="0"/>
                        <a:cs typeface="Times New Roman" charset="0"/>
                      </a:endParaRPr>
                    </a:p>
                  </a:txBody>
                  <a:tcPr anchor="ctr"/>
                </a:tc>
                <a:tc>
                  <a:txBody>
                    <a:bodyPr/>
                    <a:lstStyle/>
                    <a:p>
                      <a:pPr algn="r"/>
                      <a:r>
                        <a:rPr lang="en-US" altLang="zh-CN" dirty="0" smtClean="0">
                          <a:latin typeface="Times New Roman" charset="0"/>
                          <a:ea typeface="Times New Roman" charset="0"/>
                          <a:cs typeface="Times New Roman" charset="0"/>
                        </a:rPr>
                        <a:t>8.225e-05</a:t>
                      </a:r>
                      <a:endParaRPr lang="zh-CN" altLang="en-US" dirty="0">
                        <a:latin typeface="Times New Roman" charset="0"/>
                        <a:ea typeface="Times New Roman" charset="0"/>
                        <a:cs typeface="Times New Roman" charset="0"/>
                      </a:endParaRPr>
                    </a:p>
                  </a:txBody>
                  <a:tcPr anchor="ctr"/>
                </a:tc>
                <a:tc>
                  <a:txBody>
                    <a:bodyPr/>
                    <a:lstStyle/>
                    <a:p>
                      <a:pPr algn="r"/>
                      <a:r>
                        <a:rPr lang="en-US" altLang="zh-CN" dirty="0" smtClean="0">
                          <a:latin typeface="Times New Roman" charset="0"/>
                          <a:ea typeface="Times New Roman" charset="0"/>
                          <a:cs typeface="Times New Roman" charset="0"/>
                        </a:rPr>
                        <a:t>8.492e-05(13</a:t>
                      </a:r>
                      <a:r>
                        <a:rPr lang="en-US" altLang="zh-CN" b="1" baseline="30000" dirty="0" smtClean="0">
                          <a:latin typeface="Times New Roman" charset="0"/>
                          <a:ea typeface="Times New Roman" charset="0"/>
                          <a:cs typeface="Times New Roman" charset="0"/>
                        </a:rPr>
                        <a:t>th</a:t>
                      </a:r>
                      <a:r>
                        <a:rPr lang="en-US" altLang="zh-CN" dirty="0" smtClean="0">
                          <a:latin typeface="Times New Roman" charset="0"/>
                          <a:ea typeface="Times New Roman" charset="0"/>
                          <a:cs typeface="Times New Roman" charset="0"/>
                        </a:rPr>
                        <a:t>)</a:t>
                      </a:r>
                      <a:endParaRPr lang="zh-CN" altLang="en-US" dirty="0">
                        <a:latin typeface="Times New Roman" charset="0"/>
                        <a:ea typeface="Times New Roman" charset="0"/>
                        <a:cs typeface="Times New Roman" charset="0"/>
                      </a:endParaRPr>
                    </a:p>
                  </a:txBody>
                  <a:tcPr anchor="ctr"/>
                </a:tc>
                <a:tc>
                  <a:txBody>
                    <a:bodyPr/>
                    <a:lstStyle/>
                    <a:p>
                      <a:pPr marL="0" marR="0" indent="0" algn="r" defTabSz="825500" rtl="0" eaLnBrk="1" fontAlgn="auto" latinLnBrk="0" hangingPunct="1">
                        <a:lnSpc>
                          <a:spcPct val="100000"/>
                        </a:lnSpc>
                        <a:spcBef>
                          <a:spcPts val="0"/>
                        </a:spcBef>
                        <a:spcAft>
                          <a:spcPts val="0"/>
                        </a:spcAft>
                        <a:buClrTx/>
                        <a:buSzTx/>
                        <a:buFontTx/>
                        <a:buNone/>
                        <a:tabLst/>
                        <a:defRPr/>
                      </a:pPr>
                      <a:r>
                        <a:rPr lang="nb-NO" altLang="zh-CN" sz="2400" b="0" i="0" u="none" strike="noStrike" cap="none" spc="0" baseline="0" dirty="0" smtClean="0">
                          <a:ln>
                            <a:noFill/>
                          </a:ln>
                          <a:solidFill>
                            <a:schemeClr val="tx1"/>
                          </a:solidFill>
                          <a:effectLst/>
                          <a:uFillTx/>
                          <a:latin typeface="Times New Roman" charset="0"/>
                          <a:ea typeface="Times New Roman" charset="0"/>
                          <a:cs typeface="Times New Roman" charset="0"/>
                          <a:sym typeface="Helvetica Neue Light"/>
                        </a:rPr>
                        <a:t>1.417e-04(8</a:t>
                      </a:r>
                      <a:r>
                        <a:rPr lang="nb-NO" altLang="zh-CN" sz="2400" b="1" i="0" u="none" strike="noStrike" cap="none" spc="0" baseline="30000" dirty="0" smtClean="0">
                          <a:ln>
                            <a:noFill/>
                          </a:ln>
                          <a:solidFill>
                            <a:schemeClr val="tx1"/>
                          </a:solidFill>
                          <a:effectLst/>
                          <a:uFillTx/>
                          <a:latin typeface="Times New Roman" charset="0"/>
                          <a:ea typeface="Times New Roman" charset="0"/>
                          <a:cs typeface="Times New Roman" charset="0"/>
                          <a:sym typeface="Helvetica Neue Light"/>
                        </a:rPr>
                        <a:t>th</a:t>
                      </a:r>
                      <a:r>
                        <a:rPr lang="nb-NO" altLang="zh-CN" sz="2400" b="0" i="0" u="none" strike="noStrike" cap="none" spc="0" baseline="0" dirty="0" smtClean="0">
                          <a:ln>
                            <a:noFill/>
                          </a:ln>
                          <a:solidFill>
                            <a:schemeClr val="tx1"/>
                          </a:solidFill>
                          <a:effectLst/>
                          <a:uFillTx/>
                          <a:latin typeface="Times New Roman" charset="0"/>
                          <a:ea typeface="Times New Roman" charset="0"/>
                          <a:cs typeface="Times New Roman" charset="0"/>
                          <a:sym typeface="Helvetica Neue Light"/>
                        </a:rPr>
                        <a:t>)</a:t>
                      </a:r>
                      <a:endParaRPr lang="nb-NO" altLang="zh-CN" dirty="0" smtClean="0">
                        <a:latin typeface="Times New Roman" charset="0"/>
                        <a:ea typeface="Times New Roman" charset="0"/>
                        <a:cs typeface="Times New Roman" charset="0"/>
                      </a:endParaRPr>
                    </a:p>
                  </a:txBody>
                  <a:tcPr anchor="ctr"/>
                </a:tc>
                <a:tc>
                  <a:txBody>
                    <a:bodyPr/>
                    <a:lstStyle/>
                    <a:p>
                      <a:pPr algn="r"/>
                      <a:r>
                        <a:rPr lang="en-US" altLang="zh-CN" dirty="0" smtClean="0">
                          <a:latin typeface="Times New Roman" charset="0"/>
                          <a:ea typeface="Times New Roman" charset="0"/>
                          <a:cs typeface="Times New Roman" charset="0"/>
                        </a:rPr>
                        <a:t>5.720e-05(2</a:t>
                      </a:r>
                      <a:r>
                        <a:rPr lang="en-US" altLang="zh-CN" b="1" baseline="30000" dirty="0" smtClean="0">
                          <a:latin typeface="Times New Roman" charset="0"/>
                          <a:ea typeface="Times New Roman" charset="0"/>
                          <a:cs typeface="Times New Roman" charset="0"/>
                        </a:rPr>
                        <a:t>nd</a:t>
                      </a:r>
                      <a:r>
                        <a:rPr lang="en-US" altLang="zh-CN" dirty="0" smtClean="0">
                          <a:latin typeface="Times New Roman" charset="0"/>
                          <a:ea typeface="Times New Roman" charset="0"/>
                          <a:cs typeface="Times New Roman" charset="0"/>
                        </a:rPr>
                        <a:t>)</a:t>
                      </a:r>
                      <a:endParaRPr lang="zh-CN" altLang="en-US" dirty="0">
                        <a:latin typeface="Times New Roman" charset="0"/>
                        <a:ea typeface="Times New Roman" charset="0"/>
                        <a:cs typeface="Times New Roman" charset="0"/>
                      </a:endParaRPr>
                    </a:p>
                  </a:txBody>
                  <a:tcPr anchor="ctr"/>
                </a:tc>
              </a:tr>
            </a:tbl>
          </a:graphicData>
        </a:graphic>
      </p:graphicFrame>
      <p:sp>
        <p:nvSpPr>
          <p:cNvPr id="6" name="文本框 5"/>
          <p:cNvSpPr txBox="1"/>
          <p:nvPr/>
        </p:nvSpPr>
        <p:spPr>
          <a:xfrm>
            <a:off x="1717287" y="2115383"/>
            <a:ext cx="241091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lang="zh-CN" altLang="en-US" sz="3600" dirty="0" smtClean="0"/>
              <a:t>收率预测</a:t>
            </a:r>
            <a:endParaRPr kumimoji="0" lang="zh-CN" altLang="en-US" sz="3600" b="1" i="0" u="none" strike="noStrike" cap="none" spc="0" normalizeH="0" baseline="0" dirty="0">
              <a:ln>
                <a:noFill/>
              </a:ln>
              <a:solidFill>
                <a:srgbClr val="000000"/>
              </a:solidFill>
              <a:effectLst/>
              <a:uFillTx/>
              <a:sym typeface="Helvetica Neue"/>
            </a:endParaRPr>
          </a:p>
        </p:txBody>
      </p:sp>
      <p:sp>
        <p:nvSpPr>
          <p:cNvPr id="8" name="文本框 7"/>
          <p:cNvSpPr txBox="1"/>
          <p:nvPr/>
        </p:nvSpPr>
        <p:spPr>
          <a:xfrm>
            <a:off x="1717287" y="5681304"/>
            <a:ext cx="14798923"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457200" indent="-457200" algn="l">
              <a:buFont typeface="Wingdings" charset="2"/>
              <a:buChar char="l"/>
            </a:pPr>
            <a:r>
              <a:rPr lang="zh-CN" altLang="en-US" sz="3600" dirty="0" smtClean="0"/>
              <a:t>最优收率</a:t>
            </a:r>
            <a:r>
              <a:rPr lang="en-US" altLang="zh-CN" sz="3600" dirty="0" smtClean="0">
                <a:latin typeface="Times New Roman" charset="0"/>
                <a:ea typeface="Times New Roman" charset="0"/>
                <a:cs typeface="Times New Roman" charset="0"/>
              </a:rPr>
              <a:t>: </a:t>
            </a:r>
            <a:r>
              <a:rPr lang="uk-UA" altLang="zh-CN" b="0" dirty="0" smtClean="0">
                <a:latin typeface="Times New Roman" charset="0"/>
                <a:ea typeface="Times New Roman" charset="0"/>
                <a:cs typeface="Times New Roman" charset="0"/>
              </a:rPr>
              <a:t>0.98677</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31</a:t>
            </a:r>
            <a:r>
              <a:rPr lang="en-US" altLang="zh-CN" b="0" baseline="30000" dirty="0" smtClean="0">
                <a:latin typeface="Times New Roman" charset="0"/>
                <a:ea typeface="Times New Roman" charset="0"/>
                <a:cs typeface="Times New Roman" charset="0"/>
              </a:rPr>
              <a:t>st</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sz="3600" dirty="0" smtClean="0"/>
              <a:t/>
            </a:r>
            <a:br>
              <a:rPr lang="en-US" altLang="zh-CN" sz="3600" dirty="0" smtClean="0"/>
            </a:br>
            <a:r>
              <a:rPr lang="zh-CN" altLang="en-US" b="0" dirty="0" smtClean="0"/>
              <a:t>使用收率较高的样本的变量进行排列组合之后取预测收率最高的样本作为最优收率；</a:t>
            </a:r>
            <a:r>
              <a:rPr lang="en-US" altLang="zh-CN" b="0" dirty="0" smtClean="0"/>
              <a:t/>
            </a:r>
            <a:br>
              <a:rPr lang="en-US" altLang="zh-CN" b="0" dirty="0" smtClean="0"/>
            </a:br>
            <a:r>
              <a:rPr lang="zh-CN" altLang="en-US" b="0" dirty="0" smtClean="0"/>
              <a:t>由于使用样本增强的方法会牺牲一定的最优收率；</a:t>
            </a:r>
            <a:endParaRPr kumimoji="0" lang="zh-CN" altLang="en-US" b="0" i="0" u="none" strike="noStrike" cap="none" spc="0" normalizeH="0" baseline="0" dirty="0">
              <a:ln>
                <a:noFill/>
              </a:ln>
              <a:solidFill>
                <a:srgbClr val="000000"/>
              </a:solidFill>
              <a:effectLst/>
              <a:uFillTx/>
              <a:sym typeface="Helvetica Neue"/>
            </a:endParaRPr>
          </a:p>
        </p:txBody>
      </p:sp>
    </p:spTree>
    <p:extLst>
      <p:ext uri="{BB962C8B-B14F-4D97-AF65-F5344CB8AC3E}">
        <p14:creationId xmlns:p14="http://schemas.microsoft.com/office/powerpoint/2010/main" val="1890670010"/>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14</a:t>
            </a:fld>
            <a:endParaRPr lang="uk-UA"/>
          </a:p>
        </p:txBody>
      </p:sp>
      <p:sp>
        <p:nvSpPr>
          <p:cNvPr id="3" name="文本框 2"/>
          <p:cNvSpPr txBox="1"/>
          <p:nvPr/>
        </p:nvSpPr>
        <p:spPr>
          <a:xfrm>
            <a:off x="847492" y="705646"/>
            <a:ext cx="773894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七、模型结果与特征重要性</a:t>
            </a:r>
            <a:endParaRPr kumimoji="0" lang="zh-CN" altLang="en-US" sz="4800" i="0" u="none" strike="noStrike" cap="none" spc="0" normalizeH="0" baseline="0" dirty="0">
              <a:ln>
                <a:noFill/>
              </a:ln>
              <a:solidFill>
                <a:srgbClr val="000000"/>
              </a:solidFill>
              <a:effectLst/>
              <a:uFillTx/>
              <a:sym typeface="Helvetica Neue"/>
            </a:endParaRPr>
          </a:p>
        </p:txBody>
      </p:sp>
      <p:graphicFrame>
        <p:nvGraphicFramePr>
          <p:cNvPr id="12" name="图表 11"/>
          <p:cNvGraphicFramePr>
            <a:graphicFrameLocks/>
          </p:cNvGraphicFramePr>
          <p:nvPr>
            <p:extLst>
              <p:ext uri="{D42A27DB-BD31-4B8C-83A1-F6EECF244321}">
                <p14:modId xmlns:p14="http://schemas.microsoft.com/office/powerpoint/2010/main" val="1023819856"/>
              </p:ext>
            </p:extLst>
          </p:nvPr>
        </p:nvGraphicFramePr>
        <p:xfrm>
          <a:off x="9356689" y="1962614"/>
          <a:ext cx="14618286" cy="10303727"/>
        </p:xfrm>
        <a:graphic>
          <a:graphicData uri="http://schemas.openxmlformats.org/drawingml/2006/chart">
            <c:chart xmlns:c="http://schemas.openxmlformats.org/drawingml/2006/chart" xmlns:r="http://schemas.openxmlformats.org/officeDocument/2006/relationships" r:id="rId3"/>
          </a:graphicData>
        </a:graphic>
      </p:graphicFrame>
      <p:sp>
        <p:nvSpPr>
          <p:cNvPr id="13" name="文本框 12"/>
          <p:cNvSpPr txBox="1"/>
          <p:nvPr/>
        </p:nvSpPr>
        <p:spPr>
          <a:xfrm>
            <a:off x="2072918" y="3392599"/>
            <a:ext cx="7482818" cy="49039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zh-CN" altLang="en-US" sz="3600" dirty="0" smtClean="0"/>
              <a:t>重要参数</a:t>
            </a:r>
            <a:r>
              <a:rPr lang="en-US" altLang="zh-CN" sz="3600" dirty="0" smtClean="0"/>
              <a:t/>
            </a:r>
            <a:br>
              <a:rPr lang="en-US" altLang="zh-CN" sz="3600" dirty="0" smtClean="0"/>
            </a:br>
            <a:r>
              <a:rPr lang="en-US" altLang="zh-CN" sz="3600" dirty="0" smtClean="0"/>
              <a:t/>
            </a:r>
            <a:br>
              <a:rPr lang="en-US" altLang="zh-CN" sz="3600" dirty="0" smtClean="0"/>
            </a:br>
            <a:r>
              <a:rPr lang="zh-CN" altLang="en-US" b="0" dirty="0" smtClean="0"/>
              <a:t>所有工序过程温差标准差、</a:t>
            </a:r>
            <a:r>
              <a:rPr lang="en-US" altLang="zh-CN" b="0" dirty="0" smtClean="0"/>
              <a:t/>
            </a:r>
            <a:br>
              <a:rPr lang="en-US" altLang="zh-CN" b="0" dirty="0" smtClean="0"/>
            </a:br>
            <a:r>
              <a:rPr lang="zh-CN" altLang="en-US" b="0" dirty="0" smtClean="0"/>
              <a:t>初始时</a:t>
            </a:r>
            <a:r>
              <a:rPr lang="zh-CN" altLang="en-US" b="0" dirty="0">
                <a:latin typeface="Times New Roman" charset="0"/>
                <a:ea typeface="Times New Roman" charset="0"/>
                <a:cs typeface="Times New Roman" charset="0"/>
              </a:rPr>
              <a:t>刻</a:t>
            </a:r>
            <a:r>
              <a:rPr lang="en-US" altLang="zh-CN" b="0" dirty="0">
                <a:latin typeface="Times New Roman" charset="0"/>
                <a:ea typeface="Times New Roman" charset="0"/>
                <a:cs typeface="Times New Roman" charset="0"/>
              </a:rPr>
              <a:t>A5</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B1 / (A1+A2+A3+A4)</a:t>
            </a:r>
            <a:r>
              <a:rPr lang="zh-CN" altLang="en-US" b="0" dirty="0" smtClean="0">
                <a:latin typeface="Times New Roman" charset="0"/>
                <a:ea typeface="Times New Roman" charset="0"/>
                <a:cs typeface="Times New Roman" charset="0"/>
              </a:rPr>
              <a:t>（耗盐酸与原料比）、</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B14</a:t>
            </a:r>
            <a:r>
              <a:rPr lang="zh-CN" altLang="en-US" b="0" dirty="0" smtClean="0">
                <a:latin typeface="Times New Roman" charset="0"/>
                <a:ea typeface="Times New Roman" charset="0"/>
                <a:cs typeface="Times New Roman" charset="0"/>
              </a:rPr>
              <a:t> </a:t>
            </a:r>
            <a:r>
              <a:rPr lang="en-US" altLang="zh-CN" b="0" dirty="0">
                <a:latin typeface="Times New Roman" charset="0"/>
                <a:ea typeface="Times New Roman" charset="0"/>
                <a:cs typeface="Times New Roman" charset="0"/>
              </a:rPr>
              <a:t>/</a:t>
            </a:r>
            <a:r>
              <a:rPr lang="zh-CN" altLang="en-US" b="0" dirty="0">
                <a:latin typeface="Times New Roman" charset="0"/>
                <a:ea typeface="Times New Roman" charset="0"/>
                <a:cs typeface="Times New Roman" charset="0"/>
              </a:rPr>
              <a:t> </a:t>
            </a:r>
            <a:r>
              <a:rPr lang="en-US" altLang="zh-CN" b="0" dirty="0">
                <a:latin typeface="Times New Roman" charset="0"/>
                <a:ea typeface="Times New Roman" charset="0"/>
                <a:cs typeface="Times New Roman" charset="0"/>
              </a:rPr>
              <a:t>(A1+A2+A3+A4)</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A19</a:t>
            </a:r>
            <a:r>
              <a:rPr lang="zh-CN" altLang="en-US" b="0" dirty="0" smtClean="0">
                <a:latin typeface="Times New Roman" charset="0"/>
                <a:ea typeface="Times New Roman" charset="0"/>
                <a:cs typeface="Times New Roman" charset="0"/>
              </a:rPr>
              <a:t>（水解过程添加水的量）、</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A25-A17(c7-c5</a:t>
            </a:r>
            <a:r>
              <a:rPr lang="zh-CN" altLang="en-US" b="0" dirty="0" smtClean="0">
                <a:latin typeface="Times New Roman" charset="0"/>
                <a:ea typeface="Times New Roman" charset="0"/>
                <a:cs typeface="Times New Roman" charset="0"/>
              </a:rPr>
              <a:t>，水解结束</a:t>
            </a:r>
            <a:r>
              <a:rPr lang="en-US" altLang="zh-CN" b="0" dirty="0" smtClean="0">
                <a:latin typeface="Times New Roman" charset="0"/>
                <a:ea typeface="Times New Roman" charset="0"/>
                <a:cs typeface="Times New Roman" charset="0"/>
              </a:rPr>
              <a:t>-</a:t>
            </a:r>
            <a:r>
              <a:rPr lang="zh-CN" altLang="en-US" b="0" dirty="0" smtClean="0">
                <a:latin typeface="Times New Roman" charset="0"/>
                <a:ea typeface="Times New Roman" charset="0"/>
                <a:cs typeface="Times New Roman" charset="0"/>
              </a:rPr>
              <a:t>脱色开始温差</a:t>
            </a:r>
            <a:r>
              <a:rPr lang="en-US" altLang="zh-CN" b="0" dirty="0" smtClean="0">
                <a:latin typeface="Times New Roman" charset="0"/>
                <a:ea typeface="Times New Roman" charset="0"/>
                <a:cs typeface="Times New Roman" charset="0"/>
              </a:rPr>
              <a:t>)</a:t>
            </a:r>
            <a:r>
              <a:rPr lang="zh-CN" altLang="en-US" b="0" dirty="0" smtClean="0">
                <a:latin typeface="Times New Roman" charset="0"/>
                <a:ea typeface="Times New Roman" charset="0"/>
                <a:cs typeface="Times New Roman" charset="0"/>
              </a:rPr>
              <a:t>、</a:t>
            </a:r>
            <a:r>
              <a:rPr lang="en-US" altLang="zh-CN" b="0" dirty="0">
                <a:latin typeface="Times New Roman" charset="0"/>
                <a:ea typeface="Times New Roman" charset="0"/>
                <a:cs typeface="Times New Roman" charset="0"/>
              </a:rPr>
              <a:t/>
            </a:r>
            <a:br>
              <a:rPr lang="en-US" altLang="zh-CN" b="0" dirty="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STD</a:t>
            </a:r>
            <a:r>
              <a:rPr lang="mr-IN" altLang="zh-CN" b="0" dirty="0" smtClean="0">
                <a:latin typeface="Times New Roman" charset="0"/>
                <a:ea typeface="Times New Roman" charset="0"/>
                <a:cs typeface="Times New Roman" charset="0"/>
              </a:rPr>
              <a:t>(c3-c0</a:t>
            </a:r>
            <a:r>
              <a:rPr lang="zh-CN" altLang="mr-IN" b="0" dirty="0">
                <a:latin typeface="Times New Roman" charset="0"/>
                <a:ea typeface="Times New Roman" charset="0"/>
                <a:cs typeface="Times New Roman" charset="0"/>
              </a:rPr>
              <a:t>，</a:t>
            </a:r>
            <a:r>
              <a:rPr lang="mr-IN" altLang="zh-CN" b="0" dirty="0">
                <a:latin typeface="Times New Roman" charset="0"/>
                <a:ea typeface="Times New Roman" charset="0"/>
                <a:cs typeface="Times New Roman" charset="0"/>
              </a:rPr>
              <a:t>c7-c5, c12-c11</a:t>
            </a:r>
            <a:r>
              <a:rPr lang="mr-IN" altLang="zh-CN" b="0" dirty="0" smtClean="0">
                <a:latin typeface="Times New Roman" charset="0"/>
                <a:ea typeface="Times New Roman" charset="0"/>
                <a:cs typeface="Times New Roman" charset="0"/>
              </a:rPr>
              <a:t>)</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总有效流程时长等</a:t>
            </a:r>
            <a:endParaRPr lang="en-US" altLang="zh-CN" b="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1174646216"/>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15</a:t>
            </a:fld>
            <a:endParaRPr lang="uk-UA"/>
          </a:p>
        </p:txBody>
      </p:sp>
      <p:sp>
        <p:nvSpPr>
          <p:cNvPr id="3" name="文本框 2"/>
          <p:cNvSpPr txBox="1"/>
          <p:nvPr/>
        </p:nvSpPr>
        <p:spPr>
          <a:xfrm>
            <a:off x="847492" y="705646"/>
            <a:ext cx="773894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七、模型结果与特征重要性</a:t>
            </a:r>
            <a:endParaRPr kumimoji="0" lang="zh-CN" altLang="en-US" sz="4800" i="0" u="none" strike="noStrike" cap="none" spc="0" normalizeH="0" baseline="0" dirty="0">
              <a:ln>
                <a:noFill/>
              </a:ln>
              <a:solidFill>
                <a:srgbClr val="000000"/>
              </a:solidFill>
              <a:effectLst/>
              <a:uFillTx/>
              <a:sym typeface="Helvetica Neue"/>
            </a:endParaRPr>
          </a:p>
        </p:txBody>
      </p:sp>
      <p:grpSp>
        <p:nvGrpSpPr>
          <p:cNvPr id="19" name="组 18"/>
          <p:cNvGrpSpPr/>
          <p:nvPr/>
        </p:nvGrpSpPr>
        <p:grpSpPr>
          <a:xfrm>
            <a:off x="1545269" y="7215197"/>
            <a:ext cx="5852160" cy="5124277"/>
            <a:chOff x="1604567" y="1963128"/>
            <a:chExt cx="5852160" cy="5124277"/>
          </a:xfrm>
        </p:grpSpPr>
        <p:sp>
          <p:nvSpPr>
            <p:cNvPr id="13" name="文本框 12"/>
            <p:cNvSpPr txBox="1"/>
            <p:nvPr/>
          </p:nvSpPr>
          <p:spPr>
            <a:xfrm>
              <a:off x="1604567" y="1963128"/>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en-US" altLang="zh-CN" b="0" dirty="0">
                  <a:latin typeface="Times New Roman" charset="0"/>
                  <a:ea typeface="Times New Roman" charset="0"/>
                  <a:cs typeface="Times New Roman" charset="0"/>
                </a:rPr>
                <a:t>4</a:t>
              </a:r>
              <a:r>
                <a:rPr lang="en-US" altLang="zh-CN" b="0" dirty="0" smtClean="0">
                  <a:latin typeface="Times New Roman" charset="0"/>
                  <a:ea typeface="Times New Roman" charset="0"/>
                  <a:cs typeface="Times New Roman" charset="0"/>
                </a:rPr>
                <a:t>. </a:t>
              </a:r>
              <a:r>
                <a:rPr lang="zh-CN" altLang="en-US" b="0" dirty="0" smtClean="0">
                  <a:latin typeface="Times New Roman" charset="0"/>
                  <a:ea typeface="Times New Roman" charset="0"/>
                  <a:cs typeface="Times New Roman" charset="0"/>
                </a:rPr>
                <a:t>结晶开始温度</a:t>
              </a:r>
              <a:endParaRPr lang="en-US" altLang="zh-CN" b="0" dirty="0" smtClean="0">
                <a:latin typeface="Times New Roman" charset="0"/>
                <a:ea typeface="Times New Roman" charset="0"/>
                <a:cs typeface="Times New Roman"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567" y="2698285"/>
              <a:ext cx="5852160" cy="4389120"/>
            </a:xfrm>
            <a:prstGeom prst="rect">
              <a:avLst/>
            </a:prstGeom>
          </p:spPr>
        </p:pic>
      </p:grpSp>
      <p:grpSp>
        <p:nvGrpSpPr>
          <p:cNvPr id="17" name="组 16"/>
          <p:cNvGrpSpPr/>
          <p:nvPr/>
        </p:nvGrpSpPr>
        <p:grpSpPr>
          <a:xfrm>
            <a:off x="8586439" y="7215197"/>
            <a:ext cx="5852160" cy="5110585"/>
            <a:chOff x="8586439" y="1963128"/>
            <a:chExt cx="5852160" cy="5110585"/>
          </a:xfrm>
        </p:grpSpPr>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6439" y="2684593"/>
              <a:ext cx="5852160" cy="4389120"/>
            </a:xfrm>
            <a:prstGeom prst="rect">
              <a:avLst/>
            </a:prstGeom>
          </p:spPr>
        </p:pic>
        <p:sp>
          <p:nvSpPr>
            <p:cNvPr id="9" name="文本框 8"/>
            <p:cNvSpPr txBox="1"/>
            <p:nvPr/>
          </p:nvSpPr>
          <p:spPr>
            <a:xfrm>
              <a:off x="8586439" y="1963128"/>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en-US" altLang="zh-CN" b="0" dirty="0" smtClean="0">
                  <a:latin typeface="Times New Roman" charset="0"/>
                  <a:ea typeface="Times New Roman" charset="0"/>
                  <a:cs typeface="Times New Roman" charset="0"/>
                </a:rPr>
                <a:t>5. </a:t>
              </a:r>
              <a:r>
                <a:rPr lang="zh-CN" altLang="en-US" b="0" dirty="0" smtClean="0">
                  <a:latin typeface="Times New Roman" charset="0"/>
                  <a:ea typeface="Times New Roman" charset="0"/>
                  <a:cs typeface="Times New Roman" charset="0"/>
                </a:rPr>
                <a:t>结晶过程温差</a:t>
              </a:r>
              <a:endParaRPr lang="en-US" altLang="zh-CN" b="0" dirty="0" smtClean="0">
                <a:latin typeface="Times New Roman" charset="0"/>
                <a:ea typeface="Times New Roman" charset="0"/>
                <a:cs typeface="Times New Roman" charset="0"/>
              </a:endParaRPr>
            </a:p>
          </p:txBody>
        </p:sp>
      </p:grpSp>
      <p:grpSp>
        <p:nvGrpSpPr>
          <p:cNvPr id="18" name="组 17"/>
          <p:cNvGrpSpPr/>
          <p:nvPr/>
        </p:nvGrpSpPr>
        <p:grpSpPr>
          <a:xfrm>
            <a:off x="15394672" y="1698634"/>
            <a:ext cx="5852160" cy="5004121"/>
            <a:chOff x="15410986" y="2055900"/>
            <a:chExt cx="5852160" cy="5004121"/>
          </a:xfrm>
        </p:grpSpPr>
        <p:sp>
          <p:nvSpPr>
            <p:cNvPr id="10" name="文本框 9"/>
            <p:cNvSpPr txBox="1"/>
            <p:nvPr/>
          </p:nvSpPr>
          <p:spPr>
            <a:xfrm>
              <a:off x="15410986" y="2055900"/>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en-US" altLang="zh-CN" b="0" dirty="0" smtClean="0">
                  <a:latin typeface="Times New Roman" charset="0"/>
                  <a:ea typeface="Times New Roman" charset="0"/>
                  <a:cs typeface="Times New Roman" charset="0"/>
                </a:rPr>
                <a:t>3. </a:t>
              </a:r>
              <a:r>
                <a:rPr lang="zh-CN" altLang="en-US" b="0" dirty="0" smtClean="0">
                  <a:latin typeface="Times New Roman" charset="0"/>
                  <a:ea typeface="Times New Roman" charset="0"/>
                  <a:cs typeface="Times New Roman" charset="0"/>
                </a:rPr>
                <a:t>保温过程温差</a:t>
              </a:r>
              <a:endParaRPr lang="en-US" altLang="zh-CN" b="0" dirty="0" smtClean="0">
                <a:latin typeface="Times New Roman" charset="0"/>
                <a:ea typeface="Times New Roman" charset="0"/>
                <a:cs typeface="Times New Roman" charset="0"/>
              </a:endParaRPr>
            </a:p>
          </p:txBody>
        </p:sp>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10986" y="2670901"/>
              <a:ext cx="5852160" cy="4389120"/>
            </a:xfrm>
            <a:prstGeom prst="rect">
              <a:avLst/>
            </a:prstGeom>
          </p:spPr>
        </p:pic>
      </p:grpSp>
      <p:grpSp>
        <p:nvGrpSpPr>
          <p:cNvPr id="25" name="组 24"/>
          <p:cNvGrpSpPr/>
          <p:nvPr/>
        </p:nvGrpSpPr>
        <p:grpSpPr>
          <a:xfrm>
            <a:off x="15394672" y="7215197"/>
            <a:ext cx="5852160" cy="5124277"/>
            <a:chOff x="1604567" y="7386097"/>
            <a:chExt cx="5852160" cy="5124277"/>
          </a:xfrm>
        </p:grpSpPr>
        <p:sp>
          <p:nvSpPr>
            <p:cNvPr id="8" name="矩形 7"/>
            <p:cNvSpPr/>
            <p:nvPr/>
          </p:nvSpPr>
          <p:spPr>
            <a:xfrm>
              <a:off x="1604567" y="7386097"/>
              <a:ext cx="5081840" cy="553998"/>
            </a:xfrm>
            <a:prstGeom prst="rect">
              <a:avLst/>
            </a:prstGeom>
          </p:spPr>
          <p:txBody>
            <a:bodyPr wrap="none">
              <a:spAutoFit/>
            </a:bodyPr>
            <a:lstStyle/>
            <a:p>
              <a:r>
                <a:rPr lang="en-US" altLang="zh-CN" b="0" dirty="0">
                  <a:latin typeface="Times New Roman" charset="0"/>
                  <a:ea typeface="Times New Roman" charset="0"/>
                  <a:cs typeface="Times New Roman" charset="0"/>
                </a:rPr>
                <a:t>6</a:t>
              </a:r>
              <a:r>
                <a:rPr lang="en-US" altLang="zh-CN" b="0" dirty="0" smtClean="0">
                  <a:latin typeface="Times New Roman" charset="0"/>
                  <a:ea typeface="Times New Roman" charset="0"/>
                  <a:cs typeface="Times New Roman" charset="0"/>
                </a:rPr>
                <a:t>. STD</a:t>
              </a:r>
              <a:r>
                <a:rPr lang="mr-IN" altLang="zh-CN" b="0" dirty="0" smtClean="0">
                  <a:latin typeface="Times New Roman" charset="0"/>
                  <a:ea typeface="Times New Roman" charset="0"/>
                  <a:cs typeface="Times New Roman" charset="0"/>
                </a:rPr>
                <a:t>(c3-c0</a:t>
              </a:r>
              <a:r>
                <a:rPr lang="zh-CN" altLang="mr-IN" b="0" dirty="0">
                  <a:latin typeface="Times New Roman" charset="0"/>
                  <a:ea typeface="Times New Roman" charset="0"/>
                  <a:cs typeface="Times New Roman" charset="0"/>
                </a:rPr>
                <a:t>，</a:t>
              </a:r>
              <a:r>
                <a:rPr lang="mr-IN" altLang="zh-CN" b="0" dirty="0">
                  <a:latin typeface="Times New Roman" charset="0"/>
                  <a:ea typeface="Times New Roman" charset="0"/>
                  <a:cs typeface="Times New Roman" charset="0"/>
                </a:rPr>
                <a:t>c7-c5, c12-c11)</a:t>
              </a:r>
              <a:endParaRPr lang="zh-CN" altLang="en-US" dirty="0"/>
            </a:p>
          </p:txBody>
        </p:sp>
        <p:pic>
          <p:nvPicPr>
            <p:cNvPr id="11" name="图片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04567" y="8121254"/>
              <a:ext cx="5852160" cy="4389120"/>
            </a:xfrm>
            <a:prstGeom prst="rect">
              <a:avLst/>
            </a:prstGeom>
          </p:spPr>
        </p:pic>
      </p:grpSp>
      <p:grpSp>
        <p:nvGrpSpPr>
          <p:cNvPr id="20" name="组 19"/>
          <p:cNvGrpSpPr/>
          <p:nvPr/>
        </p:nvGrpSpPr>
        <p:grpSpPr>
          <a:xfrm>
            <a:off x="1545269" y="1717802"/>
            <a:ext cx="6042039" cy="4985408"/>
            <a:chOff x="8586439" y="7343807"/>
            <a:chExt cx="6042039" cy="4985408"/>
          </a:xfrm>
        </p:grpSpPr>
        <p:sp>
          <p:nvSpPr>
            <p:cNvPr id="15" name="矩形 14"/>
            <p:cNvSpPr/>
            <p:nvPr/>
          </p:nvSpPr>
          <p:spPr>
            <a:xfrm>
              <a:off x="8586439" y="7343807"/>
              <a:ext cx="6042039" cy="553998"/>
            </a:xfrm>
            <a:prstGeom prst="rect">
              <a:avLst/>
            </a:prstGeom>
          </p:spPr>
          <p:txBody>
            <a:bodyPr wrap="none">
              <a:spAutoFit/>
            </a:bodyPr>
            <a:lstStyle/>
            <a:p>
              <a:pPr algn="l"/>
              <a:r>
                <a:rPr lang="en-US" altLang="zh-CN" b="0" dirty="0" smtClean="0">
                  <a:latin typeface="Times New Roman" charset="0"/>
                  <a:ea typeface="Times New Roman" charset="0"/>
                  <a:cs typeface="Times New Roman" charset="0"/>
                </a:rPr>
                <a:t>1. </a:t>
              </a:r>
              <a:r>
                <a:rPr lang="zh-CN" altLang="en-US" b="0" dirty="0" smtClean="0">
                  <a:latin typeface="Times New Roman" charset="0"/>
                  <a:ea typeface="Times New Roman" charset="0"/>
                  <a:cs typeface="Times New Roman" charset="0"/>
                </a:rPr>
                <a:t>水解结束温度</a:t>
              </a:r>
              <a:r>
                <a:rPr lang="mr-IN" altLang="zh-CN" b="0" dirty="0" smtClean="0">
                  <a:latin typeface="Times New Roman" charset="0"/>
                  <a:ea typeface="Times New Roman" charset="0"/>
                  <a:cs typeface="Times New Roman" charset="0"/>
                </a:rPr>
                <a:t>c7-c5</a:t>
              </a:r>
              <a:r>
                <a:rPr lang="zh-CN" altLang="en-US" b="0" dirty="0" smtClean="0">
                  <a:latin typeface="Times New Roman" charset="0"/>
                  <a:ea typeface="Times New Roman" charset="0"/>
                  <a:cs typeface="Times New Roman" charset="0"/>
                </a:rPr>
                <a:t>脱色开始温度</a:t>
              </a:r>
              <a:endParaRPr lang="zh-CN" altLang="en-US" dirty="0"/>
            </a:p>
          </p:txBody>
        </p:sp>
        <p:pic>
          <p:nvPicPr>
            <p:cNvPr id="16" name="图片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86439" y="7940095"/>
              <a:ext cx="5852160" cy="4389120"/>
            </a:xfrm>
            <a:prstGeom prst="rect">
              <a:avLst/>
            </a:prstGeom>
          </p:spPr>
        </p:pic>
      </p:grpSp>
      <p:grpSp>
        <p:nvGrpSpPr>
          <p:cNvPr id="26" name="组 25"/>
          <p:cNvGrpSpPr/>
          <p:nvPr/>
        </p:nvGrpSpPr>
        <p:grpSpPr>
          <a:xfrm>
            <a:off x="8442082" y="1719991"/>
            <a:ext cx="5974988" cy="4982764"/>
            <a:chOff x="8096233" y="2232433"/>
            <a:chExt cx="5974988" cy="4982764"/>
          </a:xfrm>
        </p:grpSpPr>
        <p:sp>
          <p:nvSpPr>
            <p:cNvPr id="22" name="矩形 21"/>
            <p:cNvSpPr/>
            <p:nvPr/>
          </p:nvSpPr>
          <p:spPr>
            <a:xfrm>
              <a:off x="8096233" y="2232433"/>
              <a:ext cx="4309193" cy="553998"/>
            </a:xfrm>
            <a:prstGeom prst="rect">
              <a:avLst/>
            </a:prstGeom>
          </p:spPr>
          <p:txBody>
            <a:bodyPr wrap="none">
              <a:spAutoFit/>
            </a:bodyPr>
            <a:lstStyle/>
            <a:p>
              <a:pPr algn="l"/>
              <a:r>
                <a:rPr lang="en-US" altLang="zh-CN" b="0" dirty="0" smtClean="0">
                  <a:latin typeface="Times New Roman" charset="0"/>
                  <a:ea typeface="Times New Roman" charset="0"/>
                  <a:cs typeface="Times New Roman" charset="0"/>
                </a:rPr>
                <a:t>2. </a:t>
              </a:r>
              <a:r>
                <a:rPr lang="zh-CN" altLang="en-US" b="0" dirty="0" smtClean="0">
                  <a:latin typeface="Times New Roman" charset="0"/>
                  <a:ea typeface="Times New Roman" charset="0"/>
                  <a:cs typeface="Times New Roman" charset="0"/>
                </a:rPr>
                <a:t>脱色保温开始温度</a:t>
              </a:r>
              <a:r>
                <a:rPr lang="en-US" altLang="zh-CN" b="0" dirty="0" smtClean="0">
                  <a:latin typeface="Times New Roman" charset="0"/>
                  <a:ea typeface="Times New Roman" charset="0"/>
                  <a:cs typeface="Times New Roman" charset="0"/>
                </a:rPr>
                <a:t>A25</a:t>
              </a:r>
              <a:endParaRPr lang="zh-CN" altLang="en-US" dirty="0"/>
            </a:p>
          </p:txBody>
        </p:sp>
        <p:pic>
          <p:nvPicPr>
            <p:cNvPr id="24" name="图片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19061" y="2826077"/>
              <a:ext cx="5852160" cy="4389120"/>
            </a:xfrm>
            <a:prstGeom prst="rect">
              <a:avLst/>
            </a:prstGeom>
          </p:spPr>
        </p:pic>
      </p:grpSp>
    </p:spTree>
    <p:extLst>
      <p:ext uri="{BB962C8B-B14F-4D97-AF65-F5344CB8AC3E}">
        <p14:creationId xmlns:p14="http://schemas.microsoft.com/office/powerpoint/2010/main" val="1700767681"/>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16</a:t>
            </a:fld>
            <a:endParaRPr lang="uk-UA"/>
          </a:p>
        </p:txBody>
      </p:sp>
      <p:sp>
        <p:nvSpPr>
          <p:cNvPr id="3" name="文本框 2"/>
          <p:cNvSpPr txBox="1"/>
          <p:nvPr/>
        </p:nvSpPr>
        <p:spPr>
          <a:xfrm>
            <a:off x="847492" y="705646"/>
            <a:ext cx="773894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八、总结</a:t>
            </a:r>
            <a:endParaRPr kumimoji="0" lang="zh-CN" altLang="en-US" sz="4800" i="0" u="none" strike="noStrike" cap="none" spc="0" normalizeH="0" baseline="0" dirty="0">
              <a:ln>
                <a:noFill/>
              </a:ln>
              <a:solidFill>
                <a:srgbClr val="000000"/>
              </a:solidFill>
              <a:effectLst/>
              <a:uFillTx/>
              <a:sym typeface="Helvetica Neue"/>
            </a:endParaRPr>
          </a:p>
        </p:txBody>
      </p:sp>
      <p:sp>
        <p:nvSpPr>
          <p:cNvPr id="12" name="文本框 11"/>
          <p:cNvSpPr txBox="1"/>
          <p:nvPr/>
        </p:nvSpPr>
        <p:spPr>
          <a:xfrm>
            <a:off x="1849983" y="2606037"/>
            <a:ext cx="12401276" cy="33342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dirty="0" smtClean="0"/>
              <a:t>优点：</a:t>
            </a:r>
            <a:r>
              <a:rPr lang="en-US" altLang="zh-CN" dirty="0" smtClean="0"/>
              <a:t/>
            </a:r>
            <a:br>
              <a:rPr lang="en-US" altLang="zh-CN" dirty="0" smtClean="0"/>
            </a:br>
            <a:r>
              <a:rPr lang="en-US" altLang="zh-CN" dirty="0" smtClean="0"/>
              <a:t/>
            </a:r>
            <a:br>
              <a:rPr lang="en-US" altLang="zh-CN" dirty="0" smtClean="0"/>
            </a:br>
            <a:r>
              <a:rPr lang="en-US" altLang="zh-CN" b="0" dirty="0" smtClean="0">
                <a:latin typeface="Times New Roman" charset="0"/>
                <a:ea typeface="Times New Roman" charset="0"/>
                <a:cs typeface="Times New Roman" charset="0"/>
              </a:rPr>
              <a:t>1.</a:t>
            </a:r>
            <a:r>
              <a:rPr lang="zh-CN" altLang="en-US" b="0" dirty="0" smtClean="0">
                <a:latin typeface="Times New Roman" charset="0"/>
                <a:ea typeface="Times New Roman" charset="0"/>
                <a:cs typeface="Times New Roman" charset="0"/>
              </a:rPr>
              <a:t> 使用控制与对照实验对样本进行增强可以提高模型的稳定性，也可以学习到数据中未考虑的外部因素；</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2.</a:t>
            </a:r>
            <a:r>
              <a:rPr lang="zh-CN" altLang="en-US" b="0" dirty="0" smtClean="0">
                <a:latin typeface="Times New Roman" charset="0"/>
                <a:ea typeface="Times New Roman" charset="0"/>
                <a:cs typeface="Times New Roman" charset="0"/>
              </a:rPr>
              <a:t> 模型方法使用</a:t>
            </a:r>
            <a:r>
              <a:rPr lang="en-US" altLang="zh-CN" b="0" dirty="0" err="1" smtClean="0">
                <a:latin typeface="Times New Roman" charset="0"/>
                <a:ea typeface="Times New Roman" charset="0"/>
                <a:cs typeface="Times New Roman" charset="0"/>
              </a:rPr>
              <a:t>XGBoost</a:t>
            </a:r>
            <a:r>
              <a:rPr lang="zh-CN" altLang="en-US" b="0" dirty="0" smtClean="0">
                <a:latin typeface="Times New Roman" charset="0"/>
                <a:ea typeface="Times New Roman" charset="0"/>
                <a:cs typeface="Times New Roman" charset="0"/>
              </a:rPr>
              <a:t>，解释性较好，同时结合</a:t>
            </a:r>
            <a:r>
              <a:rPr lang="en-US" altLang="zh-CN" b="0" dirty="0" err="1" smtClean="0">
                <a:latin typeface="Times New Roman" charset="0"/>
                <a:ea typeface="Times New Roman" charset="0"/>
                <a:cs typeface="Times New Roman" charset="0"/>
              </a:rPr>
              <a:t>boruta</a:t>
            </a:r>
            <a:r>
              <a:rPr lang="zh-CN" altLang="en-US" b="0" dirty="0" smtClean="0">
                <a:latin typeface="Times New Roman" charset="0"/>
                <a:ea typeface="Times New Roman" charset="0"/>
                <a:cs typeface="Times New Roman" charset="0"/>
              </a:rPr>
              <a:t>选特征方法有效减少模型特征，模型相对稳定；</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3.</a:t>
            </a:r>
            <a:r>
              <a:rPr lang="zh-CN" altLang="en-US" b="0" dirty="0" smtClean="0">
                <a:latin typeface="Times New Roman" charset="0"/>
                <a:ea typeface="Times New Roman" charset="0"/>
                <a:cs typeface="Times New Roman" charset="0"/>
              </a:rPr>
              <a:t> 特征工程构建按照实际工艺流程的意义进行，指标有参考意义；</a:t>
            </a:r>
            <a:endParaRPr lang="en-US" altLang="zh-CN" b="0" dirty="0" smtClean="0">
              <a:latin typeface="Times New Roman" charset="0"/>
              <a:ea typeface="Times New Roman" charset="0"/>
              <a:cs typeface="Times New Roman" charset="0"/>
            </a:endParaRPr>
          </a:p>
        </p:txBody>
      </p:sp>
      <p:sp>
        <p:nvSpPr>
          <p:cNvPr id="27" name="文本框 26"/>
          <p:cNvSpPr txBox="1"/>
          <p:nvPr/>
        </p:nvSpPr>
        <p:spPr>
          <a:xfrm>
            <a:off x="1872285" y="7244945"/>
            <a:ext cx="12401276" cy="33342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dirty="0" smtClean="0"/>
              <a:t>缺点：</a:t>
            </a:r>
            <a:r>
              <a:rPr lang="en-US" altLang="zh-CN" dirty="0" smtClean="0"/>
              <a:t/>
            </a:r>
            <a:br>
              <a:rPr lang="en-US" altLang="zh-CN" dirty="0" smtClean="0"/>
            </a:br>
            <a:r>
              <a:rPr lang="en-US" altLang="zh-CN" dirty="0" smtClean="0"/>
              <a:t/>
            </a:r>
            <a:br>
              <a:rPr lang="en-US" altLang="zh-CN" dirty="0" smtClean="0"/>
            </a:br>
            <a:r>
              <a:rPr lang="en-US" altLang="zh-CN" b="0" dirty="0" smtClean="0">
                <a:latin typeface="Times New Roman" charset="0"/>
                <a:ea typeface="Times New Roman" charset="0"/>
                <a:cs typeface="Times New Roman" charset="0"/>
              </a:rPr>
              <a:t>1.</a:t>
            </a:r>
            <a:r>
              <a:rPr lang="zh-CN" altLang="en-US" b="0" dirty="0" smtClean="0">
                <a:latin typeface="Times New Roman" charset="0"/>
                <a:ea typeface="Times New Roman" charset="0"/>
                <a:cs typeface="Times New Roman" charset="0"/>
              </a:rPr>
              <a:t> 工艺流程是由个人结合文档构思的，存在出入，构建的指标可能会失效；</a:t>
            </a:r>
            <a:endParaRPr lang="en-US" altLang="zh-CN" b="0" dirty="0" smtClean="0">
              <a:latin typeface="Times New Roman" charset="0"/>
              <a:ea typeface="Times New Roman" charset="0"/>
              <a:cs typeface="Times New Roman" charset="0"/>
            </a:endParaRPr>
          </a:p>
          <a:p>
            <a:pPr marL="0" marR="0" indent="0" algn="l" defTabSz="825500" rtl="0" fontAlgn="auto" latinLnBrk="0" hangingPunct="0">
              <a:lnSpc>
                <a:spcPct val="100000"/>
              </a:lnSpc>
              <a:spcBef>
                <a:spcPts val="0"/>
              </a:spcBef>
              <a:spcAft>
                <a:spcPts val="0"/>
              </a:spcAft>
              <a:buClrTx/>
              <a:buSzTx/>
              <a:buFontTx/>
              <a:buNone/>
              <a:tabLst/>
            </a:pPr>
            <a:r>
              <a:rPr lang="en-US" altLang="zh-CN" b="0" dirty="0" smtClean="0">
                <a:latin typeface="Times New Roman" charset="0"/>
                <a:ea typeface="Times New Roman" charset="0"/>
                <a:cs typeface="Times New Roman" charset="0"/>
              </a:rPr>
              <a:t>2.</a:t>
            </a:r>
            <a:r>
              <a:rPr lang="zh-CN" altLang="en-US" b="0" dirty="0" smtClean="0">
                <a:latin typeface="Times New Roman" charset="0"/>
                <a:ea typeface="Times New Roman" charset="0"/>
                <a:cs typeface="Times New Roman" charset="0"/>
              </a:rPr>
              <a:t> 模型使用单一的</a:t>
            </a:r>
            <a:r>
              <a:rPr lang="en-US" altLang="zh-CN" b="0" dirty="0" err="1" smtClean="0">
                <a:latin typeface="Times New Roman" charset="0"/>
                <a:ea typeface="Times New Roman" charset="0"/>
                <a:cs typeface="Times New Roman" charset="0"/>
              </a:rPr>
              <a:t>XGBoost</a:t>
            </a:r>
            <a:r>
              <a:rPr lang="zh-CN" altLang="en-US" b="0" dirty="0" smtClean="0">
                <a:latin typeface="Times New Roman" charset="0"/>
                <a:ea typeface="Times New Roman" charset="0"/>
                <a:cs typeface="Times New Roman" charset="0"/>
              </a:rPr>
              <a:t>，存在改进的空间；</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3.</a:t>
            </a:r>
            <a:r>
              <a:rPr lang="zh-CN" altLang="en-US" b="0" dirty="0" smtClean="0">
                <a:latin typeface="Times New Roman" charset="0"/>
                <a:ea typeface="Times New Roman" charset="0"/>
                <a:cs typeface="Times New Roman" charset="0"/>
              </a:rPr>
              <a:t> 控制变量法的结果与代价取决于</a:t>
            </a:r>
            <a:r>
              <a:rPr lang="en-US" altLang="zh-CN" b="0" dirty="0" smtClean="0">
                <a:latin typeface="Times New Roman" charset="0"/>
                <a:ea typeface="Times New Roman" charset="0"/>
                <a:cs typeface="Times New Roman" charset="0"/>
              </a:rPr>
              <a:t>Base</a:t>
            </a:r>
            <a:r>
              <a:rPr lang="zh-CN" altLang="en-US" b="0" dirty="0" smtClean="0">
                <a:latin typeface="Times New Roman" charset="0"/>
                <a:ea typeface="Times New Roman" charset="0"/>
                <a:cs typeface="Times New Roman" charset="0"/>
              </a:rPr>
              <a:t>的选取；</a:t>
            </a:r>
            <a:endParaRPr lang="en-US" altLang="zh-CN" b="0" dirty="0" smtClean="0">
              <a:latin typeface="Times New Roman" charset="0"/>
              <a:ea typeface="Times New Roman" charset="0"/>
              <a:cs typeface="Times New Roman" charset="0"/>
            </a:endParaRPr>
          </a:p>
          <a:p>
            <a:pPr marL="0" marR="0" indent="0" algn="l" defTabSz="825500" rtl="0" fontAlgn="auto" latinLnBrk="0" hangingPunct="0">
              <a:lnSpc>
                <a:spcPct val="100000"/>
              </a:lnSpc>
              <a:spcBef>
                <a:spcPts val="0"/>
              </a:spcBef>
              <a:spcAft>
                <a:spcPts val="0"/>
              </a:spcAft>
              <a:buClrTx/>
              <a:buSzTx/>
              <a:buFontTx/>
              <a:buNone/>
              <a:tabLst/>
            </a:pPr>
            <a:r>
              <a:rPr lang="en-US" altLang="zh-CN" b="0" dirty="0" smtClean="0">
                <a:latin typeface="Times New Roman" charset="0"/>
                <a:ea typeface="Times New Roman" charset="0"/>
                <a:cs typeface="Times New Roman" charset="0"/>
              </a:rPr>
              <a:t>4.</a:t>
            </a:r>
            <a:r>
              <a:rPr lang="zh-CN" altLang="en-US" b="0" dirty="0" smtClean="0">
                <a:latin typeface="Times New Roman" charset="0"/>
                <a:ea typeface="Times New Roman" charset="0"/>
                <a:cs typeface="Times New Roman" charset="0"/>
              </a:rPr>
              <a:t> 专业知识不足，缺乏精细的特征工程；</a:t>
            </a:r>
            <a:endParaRPr lang="en-US" altLang="zh-CN" b="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321741498"/>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17</a:t>
            </a:fld>
            <a:endParaRPr lang="uk-UA"/>
          </a:p>
        </p:txBody>
      </p:sp>
      <p:sp>
        <p:nvSpPr>
          <p:cNvPr id="8" name="文本框 7"/>
          <p:cNvSpPr txBox="1"/>
          <p:nvPr/>
        </p:nvSpPr>
        <p:spPr>
          <a:xfrm>
            <a:off x="8854068" y="5636698"/>
            <a:ext cx="3795911"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457200" marR="0" lvl="0" indent="-457200" algn="l" defTabSz="914400" eaLnBrk="1" fontAlgn="auto" latinLnBrk="0" hangingPunct="1">
              <a:lnSpc>
                <a:spcPct val="100000"/>
              </a:lnSpc>
              <a:spcBef>
                <a:spcPts val="0"/>
              </a:spcBef>
              <a:spcAft>
                <a:spcPts val="0"/>
              </a:spcAft>
              <a:buClrTx/>
              <a:buSzTx/>
              <a:buFont typeface="Wingdings" charset="2"/>
              <a:buNone/>
              <a:tabLst/>
              <a:defRPr/>
            </a:pPr>
            <a:r>
              <a:rPr lang="zh-CN" altLang="en-US" sz="7200" dirty="0" smtClean="0">
                <a:latin typeface="SimHei" charset="-122"/>
                <a:ea typeface="SimHei" charset="-122"/>
                <a:cs typeface="SimHei" charset="-122"/>
              </a:rPr>
              <a:t>谢谢大家</a:t>
            </a:r>
            <a:endParaRPr kumimoji="0" lang="zh-CN" altLang="en-US" sz="7200" b="0" i="0" u="none" strike="noStrike" cap="none" spc="0" normalizeH="0" baseline="0" dirty="0">
              <a:ln>
                <a:noFill/>
              </a:ln>
              <a:solidFill>
                <a:srgbClr val="000000"/>
              </a:solidFill>
              <a:effectLst/>
              <a:uFillTx/>
              <a:latin typeface="SimHei" charset="-122"/>
              <a:ea typeface="SimHei" charset="-122"/>
              <a:cs typeface="SimHei" charset="-122"/>
              <a:sym typeface="Helvetica Neue"/>
            </a:endParaRPr>
          </a:p>
        </p:txBody>
      </p:sp>
    </p:spTree>
    <p:extLst>
      <p:ext uri="{BB962C8B-B14F-4D97-AF65-F5344CB8AC3E}">
        <p14:creationId xmlns:p14="http://schemas.microsoft.com/office/powerpoint/2010/main" val="120812013"/>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2</a:t>
            </a:fld>
            <a:endParaRPr lang="uk-UA"/>
          </a:p>
        </p:txBody>
      </p:sp>
      <p:sp>
        <p:nvSpPr>
          <p:cNvPr id="3" name="文本框 2"/>
          <p:cNvSpPr txBox="1"/>
          <p:nvPr/>
        </p:nvSpPr>
        <p:spPr>
          <a:xfrm>
            <a:off x="847493" y="705646"/>
            <a:ext cx="423746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团队介绍</a:t>
            </a:r>
            <a:endParaRPr kumimoji="0" lang="zh-CN" altLang="en-US" sz="4800" i="0" u="none" strike="noStrike" cap="none" spc="0" normalizeH="0" baseline="0" dirty="0">
              <a:ln>
                <a:noFill/>
              </a:ln>
              <a:solidFill>
                <a:srgbClr val="000000"/>
              </a:solidFill>
              <a:effectLst/>
              <a:uFillTx/>
              <a:sym typeface="Helvetica Neue"/>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4160" y="3105420"/>
            <a:ext cx="5107591" cy="5380653"/>
          </a:xfrm>
          <a:prstGeom prst="rect">
            <a:avLst/>
          </a:prstGeom>
        </p:spPr>
      </p:pic>
      <p:sp>
        <p:nvSpPr>
          <p:cNvPr id="6" name="文本框 5"/>
          <p:cNvSpPr txBox="1"/>
          <p:nvPr/>
        </p:nvSpPr>
        <p:spPr>
          <a:xfrm>
            <a:off x="13145410" y="4359455"/>
            <a:ext cx="2154436" cy="25648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0" marR="0" indent="0" defTabSz="825500" rtl="0" fontAlgn="auto" latinLnBrk="0" hangingPunct="0">
              <a:lnSpc>
                <a:spcPct val="100000"/>
              </a:lnSpc>
              <a:spcBef>
                <a:spcPts val="0"/>
              </a:spcBef>
              <a:spcAft>
                <a:spcPts val="0"/>
              </a:spcAft>
              <a:buClrTx/>
              <a:buSzTx/>
              <a:buFontTx/>
              <a:buNone/>
              <a:tabLst/>
            </a:pPr>
            <a:r>
              <a:rPr lang="en-US" altLang="zh-CN" sz="3200" dirty="0" smtClean="0"/>
              <a:t>_ATCG__</a:t>
            </a:r>
            <a:br>
              <a:rPr lang="en-US" altLang="zh-CN" sz="3200" dirty="0" smtClean="0"/>
            </a:br>
            <a:r>
              <a:rPr lang="en-US" altLang="zh-CN" sz="3200" dirty="0" smtClean="0"/>
              <a:t/>
            </a:r>
            <a:br>
              <a:rPr lang="en-US" altLang="zh-CN" sz="3200" dirty="0" smtClean="0"/>
            </a:br>
            <a:r>
              <a:rPr lang="zh-CN" altLang="en-US" sz="3200" dirty="0" smtClean="0"/>
              <a:t>（张春光）</a:t>
            </a:r>
            <a:r>
              <a:rPr lang="en-US" altLang="zh-CN" sz="3200" dirty="0" smtClean="0"/>
              <a:t/>
            </a:r>
            <a:br>
              <a:rPr lang="en-US" altLang="zh-CN" sz="3200" dirty="0" smtClean="0"/>
            </a:br>
            <a:r>
              <a:rPr lang="en-US" altLang="zh-CN" sz="3200" dirty="0" smtClean="0"/>
              <a:t/>
            </a:r>
            <a:br>
              <a:rPr lang="en-US" altLang="zh-CN" sz="3200" dirty="0" smtClean="0"/>
            </a:br>
            <a:r>
              <a:rPr lang="zh-CN" altLang="en-US" sz="3200" dirty="0" smtClean="0"/>
              <a:t>厦门大学</a:t>
            </a:r>
            <a:endParaRPr kumimoji="0" lang="zh-CN" altLang="en-US" sz="3200" b="1" i="0" u="none" strike="noStrike" cap="none" spc="0" normalizeH="0" baseline="0" dirty="0">
              <a:ln>
                <a:noFill/>
              </a:ln>
              <a:solidFill>
                <a:srgbClr val="000000"/>
              </a:solidFill>
              <a:effectLst/>
              <a:uFillTx/>
              <a:sym typeface="Helvetica Neue"/>
            </a:endParaRPr>
          </a:p>
        </p:txBody>
      </p:sp>
      <p:sp>
        <p:nvSpPr>
          <p:cNvPr id="7" name="文本框 6"/>
          <p:cNvSpPr txBox="1"/>
          <p:nvPr/>
        </p:nvSpPr>
        <p:spPr>
          <a:xfrm>
            <a:off x="8033005" y="9065936"/>
            <a:ext cx="4510850" cy="13952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0" marR="0" indent="0" defTabSz="825500" rtl="0" fontAlgn="auto" latinLnBrk="0" hangingPunct="0">
              <a:lnSpc>
                <a:spcPct val="100000"/>
              </a:lnSpc>
              <a:spcBef>
                <a:spcPts val="0"/>
              </a:spcBef>
              <a:spcAft>
                <a:spcPts val="0"/>
              </a:spcAft>
              <a:buClrTx/>
              <a:buSzTx/>
              <a:buFontTx/>
              <a:buNone/>
              <a:tabLst/>
            </a:pPr>
            <a:r>
              <a:rPr lang="en-US" altLang="zh-CN" sz="2800" b="0" dirty="0" smtClean="0">
                <a:latin typeface="Times New Roman" charset="0"/>
                <a:ea typeface="Times New Roman" charset="0"/>
                <a:cs typeface="Times New Roman" charset="0"/>
              </a:rPr>
              <a:t>2018</a:t>
            </a:r>
            <a:r>
              <a:rPr lang="zh-CN" altLang="en-US" sz="2800" b="0" dirty="0" smtClean="0">
                <a:latin typeface="Times New Roman" charset="0"/>
                <a:ea typeface="Times New Roman" charset="0"/>
                <a:cs typeface="Times New Roman" charset="0"/>
              </a:rPr>
              <a:t> </a:t>
            </a:r>
            <a:r>
              <a:rPr lang="en-US" altLang="zh-CN" sz="2800" b="0" dirty="0" smtClean="0">
                <a:latin typeface="Times New Roman" charset="0"/>
                <a:ea typeface="Times New Roman" charset="0"/>
                <a:cs typeface="Times New Roman" charset="0"/>
              </a:rPr>
              <a:t>JDD</a:t>
            </a:r>
            <a:r>
              <a:rPr lang="zh-CN" altLang="en-US" sz="2800" b="0" dirty="0" smtClean="0">
                <a:latin typeface="Times New Roman" charset="0"/>
                <a:ea typeface="Times New Roman" charset="0"/>
                <a:cs typeface="Times New Roman" charset="0"/>
              </a:rPr>
              <a:t>全球探索者</a:t>
            </a:r>
            <a:r>
              <a:rPr lang="en-US" altLang="zh-CN" sz="2800" b="0" dirty="0" smtClean="0">
                <a:latin typeface="Times New Roman" charset="0"/>
                <a:ea typeface="Times New Roman" charset="0"/>
                <a:cs typeface="Times New Roman" charset="0"/>
              </a:rPr>
              <a:t/>
            </a:r>
            <a:br>
              <a:rPr lang="en-US" altLang="zh-CN" sz="2800" b="0" dirty="0" smtClean="0">
                <a:latin typeface="Times New Roman" charset="0"/>
                <a:ea typeface="Times New Roman" charset="0"/>
                <a:cs typeface="Times New Roman" charset="0"/>
              </a:rPr>
            </a:br>
            <a:r>
              <a:rPr lang="zh-CN" altLang="en-US" sz="2800" b="0" dirty="0" smtClean="0">
                <a:latin typeface="Times New Roman" charset="0"/>
                <a:ea typeface="Times New Roman" charset="0"/>
                <a:cs typeface="Times New Roman" charset="0"/>
              </a:rPr>
              <a:t>人口流动与预测大赛</a:t>
            </a:r>
            <a:r>
              <a:rPr lang="en-US" altLang="zh-CN" sz="2800" b="0" dirty="0" smtClean="0">
                <a:latin typeface="Times New Roman" charset="0"/>
                <a:ea typeface="Times New Roman" charset="0"/>
                <a:cs typeface="Times New Roman" charset="0"/>
              </a:rPr>
              <a:t/>
            </a:r>
            <a:br>
              <a:rPr lang="en-US" altLang="zh-CN" sz="2800" b="0" dirty="0" smtClean="0">
                <a:latin typeface="Times New Roman" charset="0"/>
                <a:ea typeface="Times New Roman" charset="0"/>
                <a:cs typeface="Times New Roman" charset="0"/>
              </a:rPr>
            </a:br>
            <a:r>
              <a:rPr lang="zh-CN" altLang="en-US" sz="2800" b="0" dirty="0" smtClean="0">
                <a:latin typeface="Times New Roman" charset="0"/>
                <a:ea typeface="Times New Roman" charset="0"/>
                <a:cs typeface="Times New Roman" charset="0"/>
              </a:rPr>
              <a:t>中国赛区冠军，全球二等奖 </a:t>
            </a:r>
            <a:endParaRPr kumimoji="0" lang="zh-CN" altLang="en-US" sz="2800" b="0" i="0" u="none" strike="noStrike" cap="none" spc="0" normalizeH="0" baseline="0" dirty="0">
              <a:ln>
                <a:noFill/>
              </a:ln>
              <a:solidFill>
                <a:srgbClr val="000000"/>
              </a:solidFill>
              <a:effectLst/>
              <a:uFillTx/>
              <a:latin typeface="Times New Roman" charset="0"/>
              <a:ea typeface="Times New Roman" charset="0"/>
              <a:cs typeface="Times New Roman" charset="0"/>
              <a:sym typeface="Helvetica Neue"/>
            </a:endParaRPr>
          </a:p>
        </p:txBody>
      </p:sp>
    </p:spTree>
    <p:extLst>
      <p:ext uri="{BB962C8B-B14F-4D97-AF65-F5344CB8AC3E}">
        <p14:creationId xmlns:p14="http://schemas.microsoft.com/office/powerpoint/2010/main" val="943441832"/>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3</a:t>
            </a:fld>
            <a:endParaRPr lang="uk-UA"/>
          </a:p>
        </p:txBody>
      </p:sp>
      <p:sp>
        <p:nvSpPr>
          <p:cNvPr id="3" name="文本框 2"/>
          <p:cNvSpPr txBox="1"/>
          <p:nvPr/>
        </p:nvSpPr>
        <p:spPr>
          <a:xfrm>
            <a:off x="847493" y="705646"/>
            <a:ext cx="423746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一、赛题回顾</a:t>
            </a:r>
            <a:endParaRPr kumimoji="0" lang="zh-CN" altLang="en-US" sz="4800" i="0" u="none" strike="noStrike" cap="none" spc="0" normalizeH="0" baseline="0" dirty="0">
              <a:ln>
                <a:noFill/>
              </a:ln>
              <a:solidFill>
                <a:srgbClr val="000000"/>
              </a:solidFill>
              <a:effectLst/>
              <a:uFillTx/>
              <a:sym typeface="Helvetica Neue"/>
            </a:endParaRPr>
          </a:p>
        </p:txBody>
      </p:sp>
      <p:sp>
        <p:nvSpPr>
          <p:cNvPr id="4" name="文本框 3"/>
          <p:cNvSpPr txBox="1"/>
          <p:nvPr/>
        </p:nvSpPr>
        <p:spPr>
          <a:xfrm>
            <a:off x="2163337" y="2316105"/>
            <a:ext cx="12199434" cy="81347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400" rIns="50800" bIns="50400" numCol="1" spcCol="38100" rtlCol="0" anchor="t">
            <a:spAutoFit/>
          </a:bodyPr>
          <a:lstStyle/>
          <a:p>
            <a:pPr marL="457200" marR="0" indent="-457200" algn="l" defTabSz="825500" rtl="0" fontAlgn="auto" latinLnBrk="0" hangingPunct="0">
              <a:lnSpc>
                <a:spcPct val="100000"/>
              </a:lnSpc>
              <a:spcBef>
                <a:spcPts val="0"/>
              </a:spcBef>
              <a:spcAft>
                <a:spcPts val="0"/>
              </a:spcAft>
              <a:buClrTx/>
              <a:buSzPct val="75000"/>
              <a:buFont typeface="Wingdings" charset="2"/>
              <a:buChar char="l"/>
              <a:tabLst/>
            </a:pPr>
            <a:r>
              <a:rPr lang="zh-CN" altLang="en-US" sz="3600" dirty="0" smtClean="0"/>
              <a:t>赛题场景</a:t>
            </a:r>
            <a:r>
              <a:rPr lang="en-US" altLang="zh-CN" sz="3600" dirty="0" smtClean="0"/>
              <a:t/>
            </a:r>
            <a:br>
              <a:rPr lang="en-US" altLang="zh-CN" sz="3600" dirty="0" smtClean="0"/>
            </a:br>
            <a:r>
              <a:rPr lang="en-US" altLang="zh-CN" sz="3600" dirty="0" smtClean="0"/>
              <a:t/>
            </a:r>
            <a:br>
              <a:rPr lang="en-US" altLang="zh-CN" sz="3600" dirty="0" smtClean="0"/>
            </a:br>
            <a:r>
              <a:rPr lang="zh-CN" altLang="en-US" b="0" dirty="0" smtClean="0"/>
              <a:t>利用异烟酸生产过程中的各参数，</a:t>
            </a:r>
            <a:r>
              <a:rPr lang="zh-CN" altLang="en-US" b="0" dirty="0" smtClean="0">
                <a:solidFill>
                  <a:srgbClr val="FF0000"/>
                </a:solidFill>
              </a:rPr>
              <a:t>预测最终异烟酸的收率</a:t>
            </a:r>
            <a:r>
              <a:rPr lang="zh-CN" altLang="en-US" b="0" dirty="0" smtClean="0"/>
              <a:t>，帮助调整优化工艺生产参数；</a:t>
            </a:r>
            <a:endParaRPr lang="en-US" altLang="zh-CN" b="0" dirty="0" smtClean="0"/>
          </a:p>
          <a:p>
            <a:pPr marL="457200" lvl="1" indent="-457200" algn="l">
              <a:buSzPct val="75000"/>
              <a:buFont typeface="Wingdings" charset="2"/>
              <a:buChar char="l"/>
            </a:pPr>
            <a:endParaRPr lang="en-US" altLang="zh-CN" b="0" dirty="0" smtClean="0"/>
          </a:p>
          <a:p>
            <a:pPr marL="457200" lvl="1" indent="-457200" algn="l">
              <a:buSzPct val="75000"/>
              <a:buFont typeface="Wingdings" charset="2"/>
              <a:buChar char="l"/>
            </a:pPr>
            <a:endParaRPr lang="en-US" altLang="zh-CN" b="0" dirty="0"/>
          </a:p>
          <a:p>
            <a:pPr marL="457200" lvl="1" indent="-457200" algn="l">
              <a:buSzPct val="75000"/>
              <a:buFont typeface="Wingdings" charset="2"/>
              <a:buChar char="l"/>
            </a:pPr>
            <a:r>
              <a:rPr lang="zh-CN" altLang="en-US" sz="3600" dirty="0" smtClean="0"/>
              <a:t>赛题数据</a:t>
            </a:r>
            <a:r>
              <a:rPr lang="en-US" altLang="zh-CN" sz="3600" dirty="0" smtClean="0"/>
              <a:t/>
            </a:r>
            <a:br>
              <a:rPr lang="en-US" altLang="zh-CN" sz="3600" dirty="0" smtClean="0"/>
            </a:br>
            <a:r>
              <a:rPr lang="en-US" altLang="zh-CN" sz="3600" dirty="0" smtClean="0"/>
              <a:t/>
            </a:r>
            <a:br>
              <a:rPr lang="en-US" altLang="zh-CN" sz="3600" dirty="0" smtClean="0"/>
            </a:br>
            <a:r>
              <a:rPr lang="en-US" altLang="zh-CN" b="0" dirty="0">
                <a:latin typeface="Times New Roman" charset="0"/>
                <a:ea typeface="Times New Roman" charset="0"/>
                <a:cs typeface="Times New Roman" charset="0"/>
              </a:rPr>
              <a:t>A</a:t>
            </a:r>
            <a:r>
              <a:rPr lang="zh-CN" altLang="en-US" b="0" dirty="0">
                <a:latin typeface="Times New Roman" charset="0"/>
                <a:ea typeface="Times New Roman" charset="0"/>
                <a:cs typeface="Times New Roman" charset="0"/>
              </a:rPr>
              <a:t>、</a:t>
            </a:r>
            <a:r>
              <a:rPr lang="en-US" altLang="zh-CN" b="0" dirty="0">
                <a:latin typeface="Times New Roman" charset="0"/>
                <a:ea typeface="Times New Roman" charset="0"/>
                <a:cs typeface="Times New Roman" charset="0"/>
              </a:rPr>
              <a:t>B</a:t>
            </a:r>
            <a:r>
              <a:rPr lang="zh-CN" altLang="en-US" b="0" dirty="0">
                <a:latin typeface="Times New Roman" charset="0"/>
                <a:ea typeface="Times New Roman" charset="0"/>
                <a:cs typeface="Times New Roman" charset="0"/>
              </a:rPr>
              <a:t>两大工序</a:t>
            </a:r>
            <a:r>
              <a:rPr lang="en-US" altLang="zh-CN" b="0" dirty="0">
                <a:latin typeface="Times New Roman" charset="0"/>
                <a:ea typeface="Times New Roman" charset="0"/>
                <a:cs typeface="Times New Roman" charset="0"/>
              </a:rPr>
              <a:t>10</a:t>
            </a:r>
            <a:r>
              <a:rPr lang="zh-CN" altLang="en-US" b="0" dirty="0">
                <a:latin typeface="Times New Roman" charset="0"/>
                <a:ea typeface="Times New Roman" charset="0"/>
                <a:cs typeface="Times New Roman" charset="0"/>
              </a:rPr>
              <a:t>个步骤</a:t>
            </a:r>
            <a:r>
              <a:rPr lang="zh-CN" altLang="en-US" b="0" dirty="0"/>
              <a:t>的参数</a:t>
            </a:r>
            <a:r>
              <a:rPr lang="zh-CN" altLang="en-US" b="0" dirty="0" smtClean="0">
                <a:latin typeface="Times New Roman" charset="0"/>
                <a:ea typeface="Times New Roman" charset="0"/>
                <a:cs typeface="Times New Roman" charset="0"/>
              </a:rPr>
              <a:t>，样本</a:t>
            </a:r>
            <a:r>
              <a:rPr lang="en-US" altLang="zh-CN" b="0" dirty="0" smtClean="0">
                <a:latin typeface="Times New Roman" charset="0"/>
                <a:ea typeface="Times New Roman" charset="0"/>
                <a:cs typeface="Times New Roman" charset="0"/>
              </a:rPr>
              <a:t>id</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A1-A28</a:t>
            </a:r>
            <a:r>
              <a:rPr lang="zh-CN" altLang="en-US" b="0" dirty="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B1-B14</a:t>
            </a:r>
            <a:r>
              <a:rPr lang="zh-CN" altLang="en-US" b="0" dirty="0" smtClean="0"/>
              <a:t>包括</a:t>
            </a:r>
            <a:r>
              <a:rPr lang="zh-CN" altLang="en-US" b="0" dirty="0"/>
              <a:t>原料、辅料、时间、温度、</a:t>
            </a:r>
            <a:r>
              <a:rPr lang="zh-CN" altLang="en-US" b="0" dirty="0" smtClean="0"/>
              <a:t>压强等</a:t>
            </a:r>
            <a:r>
              <a:rPr lang="zh-CN" altLang="en-US" b="0" dirty="0">
                <a:latin typeface="Times New Roman" charset="0"/>
                <a:ea typeface="Times New Roman" charset="0"/>
                <a:cs typeface="Times New Roman" charset="0"/>
              </a:rPr>
              <a:t>以及收率</a:t>
            </a:r>
            <a:r>
              <a:rPr lang="zh-CN" altLang="en-US" b="0" dirty="0" smtClean="0"/>
              <a:t>；</a:t>
            </a:r>
            <a:endParaRPr lang="en-US" altLang="zh-CN" b="0" dirty="0"/>
          </a:p>
          <a:p>
            <a:pPr marL="457200" marR="0" indent="-457200" algn="l" defTabSz="825500" rtl="0" fontAlgn="auto" latinLnBrk="0" hangingPunct="0">
              <a:lnSpc>
                <a:spcPct val="100000"/>
              </a:lnSpc>
              <a:spcBef>
                <a:spcPts val="0"/>
              </a:spcBef>
              <a:spcAft>
                <a:spcPts val="0"/>
              </a:spcAft>
              <a:buClrTx/>
              <a:buSzPct val="75000"/>
              <a:buFont typeface="Wingdings" charset="2"/>
              <a:buChar char="l"/>
              <a:tabLst/>
            </a:pPr>
            <a:endParaRPr lang="en-US" altLang="zh-CN" b="0" dirty="0" smtClean="0"/>
          </a:p>
          <a:p>
            <a:pPr marL="457200" marR="0" indent="-457200" algn="l" defTabSz="825500" rtl="0" fontAlgn="auto" latinLnBrk="0" hangingPunct="0">
              <a:lnSpc>
                <a:spcPct val="100000"/>
              </a:lnSpc>
              <a:spcBef>
                <a:spcPts val="0"/>
              </a:spcBef>
              <a:spcAft>
                <a:spcPts val="0"/>
              </a:spcAft>
              <a:buClrTx/>
              <a:buSzPct val="75000"/>
              <a:buFont typeface="Wingdings" charset="2"/>
              <a:buChar char="l"/>
              <a:tabLst/>
            </a:pPr>
            <a:endParaRPr lang="en-US" altLang="zh-CN" b="0" dirty="0" smtClean="0"/>
          </a:p>
          <a:p>
            <a:pPr marL="457200" marR="0" indent="-457200" algn="l" defTabSz="825500" rtl="0" fontAlgn="auto" latinLnBrk="0" hangingPunct="0">
              <a:lnSpc>
                <a:spcPct val="100000"/>
              </a:lnSpc>
              <a:spcBef>
                <a:spcPts val="0"/>
              </a:spcBef>
              <a:spcAft>
                <a:spcPts val="0"/>
              </a:spcAft>
              <a:buClrTx/>
              <a:buSzPct val="75000"/>
              <a:buFont typeface="Wingdings" charset="2"/>
              <a:buChar char="l"/>
              <a:tabLst/>
            </a:pPr>
            <a:r>
              <a:rPr lang="zh-CN" altLang="en-US" sz="3600" dirty="0"/>
              <a:t>评价</a:t>
            </a:r>
            <a:r>
              <a:rPr lang="zh-CN" altLang="en-US" sz="3600" dirty="0" smtClean="0"/>
              <a:t>指标</a:t>
            </a:r>
            <a:r>
              <a:rPr lang="en-US" altLang="zh-CN" sz="3600" dirty="0" smtClean="0"/>
              <a:t/>
            </a:r>
            <a:br>
              <a:rPr lang="en-US" altLang="zh-CN" sz="3600" dirty="0" smtClean="0"/>
            </a:br>
            <a:r>
              <a:rPr lang="en-US" altLang="zh-CN" sz="3600" dirty="0" smtClean="0"/>
              <a:t/>
            </a:r>
            <a:br>
              <a:rPr lang="en-US" altLang="zh-CN" sz="3600" dirty="0" smtClean="0"/>
            </a:br>
            <a:r>
              <a:rPr lang="en-US" altLang="zh-CN" b="0" dirty="0">
                <a:latin typeface="Times New Roman" charset="0"/>
                <a:ea typeface="Times New Roman" charset="0"/>
                <a:cs typeface="Times New Roman" charset="0"/>
              </a:rPr>
              <a:t>0.5</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MSE</a:t>
            </a:r>
            <a:endParaRPr lang="en-US" altLang="zh-CN" sz="3600" dirty="0" smtClean="0"/>
          </a:p>
          <a:p>
            <a:pPr marL="457200" marR="0" indent="-457200" algn="l" defTabSz="825500" rtl="0" fontAlgn="auto" latinLnBrk="0" hangingPunct="0">
              <a:lnSpc>
                <a:spcPct val="100000"/>
              </a:lnSpc>
              <a:spcBef>
                <a:spcPts val="0"/>
              </a:spcBef>
              <a:spcAft>
                <a:spcPts val="0"/>
              </a:spcAft>
              <a:buClrTx/>
              <a:buSzPct val="75000"/>
              <a:buFont typeface="Wingdings" charset="2"/>
              <a:buChar char="l"/>
              <a:tabLst/>
            </a:pPr>
            <a:endParaRPr lang="en-US" altLang="zh-CN" sz="3600" dirty="0" smtClean="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4</a:t>
            </a:fld>
            <a:endParaRPr lang="uk-UA"/>
          </a:p>
        </p:txBody>
      </p:sp>
      <p:sp>
        <p:nvSpPr>
          <p:cNvPr id="3" name="文本框 2"/>
          <p:cNvSpPr txBox="1"/>
          <p:nvPr/>
        </p:nvSpPr>
        <p:spPr>
          <a:xfrm>
            <a:off x="847493" y="705646"/>
            <a:ext cx="470581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二、方案框架</a:t>
            </a:r>
            <a:endParaRPr kumimoji="0" lang="zh-CN" altLang="en-US" sz="4800" i="0" u="none" strike="noStrike" cap="none" spc="0" normalizeH="0" baseline="0" dirty="0">
              <a:ln>
                <a:noFill/>
              </a:ln>
              <a:solidFill>
                <a:srgbClr val="000000"/>
              </a:solidFill>
              <a:effectLst/>
              <a:uFillTx/>
              <a:sym typeface="Helvetica Neue"/>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4523" y="2086827"/>
            <a:ext cx="13704539" cy="9488681"/>
          </a:xfrm>
          <a:prstGeom prst="rect">
            <a:avLst/>
          </a:prstGeom>
        </p:spPr>
      </p:pic>
    </p:spTree>
    <p:extLst>
      <p:ext uri="{BB962C8B-B14F-4D97-AF65-F5344CB8AC3E}">
        <p14:creationId xmlns:p14="http://schemas.microsoft.com/office/powerpoint/2010/main" val="1804677228"/>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5</a:t>
            </a:fld>
            <a:endParaRPr lang="uk-UA"/>
          </a:p>
        </p:txBody>
      </p:sp>
      <p:sp>
        <p:nvSpPr>
          <p:cNvPr id="3" name="文本框 2"/>
          <p:cNvSpPr txBox="1"/>
          <p:nvPr/>
        </p:nvSpPr>
        <p:spPr>
          <a:xfrm>
            <a:off x="847493" y="705646"/>
            <a:ext cx="470581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三、工艺流程</a:t>
            </a:r>
            <a:endParaRPr kumimoji="0" lang="zh-CN" altLang="en-US" sz="4800" i="0" u="none" strike="noStrike" cap="none" spc="0" normalizeH="0" baseline="0" dirty="0">
              <a:ln>
                <a:noFill/>
              </a:ln>
              <a:solidFill>
                <a:srgbClr val="000000"/>
              </a:solidFill>
              <a:effectLst/>
              <a:uFillTx/>
              <a:sym typeface="Helvetica Neue"/>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493" y="1790231"/>
            <a:ext cx="19871473" cy="10699136"/>
          </a:xfrm>
          <a:prstGeom prst="rect">
            <a:avLst/>
          </a:prstGeom>
        </p:spPr>
      </p:pic>
    </p:spTree>
    <p:extLst>
      <p:ext uri="{BB962C8B-B14F-4D97-AF65-F5344CB8AC3E}">
        <p14:creationId xmlns:p14="http://schemas.microsoft.com/office/powerpoint/2010/main" val="1109605478"/>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6</a:t>
            </a:fld>
            <a:endParaRPr lang="uk-UA"/>
          </a:p>
        </p:txBody>
      </p:sp>
      <p:sp>
        <p:nvSpPr>
          <p:cNvPr id="3" name="文本框 2"/>
          <p:cNvSpPr txBox="1"/>
          <p:nvPr/>
        </p:nvSpPr>
        <p:spPr>
          <a:xfrm>
            <a:off x="847492" y="705646"/>
            <a:ext cx="564251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四、数据分析与处理</a:t>
            </a:r>
            <a:endParaRPr kumimoji="0" lang="zh-CN" altLang="en-US" sz="4800" i="0" u="none" strike="noStrike" cap="none" spc="0" normalizeH="0" baseline="0" dirty="0">
              <a:ln>
                <a:noFill/>
              </a:ln>
              <a:solidFill>
                <a:srgbClr val="000000"/>
              </a:solidFill>
              <a:effectLst/>
              <a:uFillTx/>
              <a:sym typeface="Helvetica Neue"/>
            </a:endParaRPr>
          </a:p>
        </p:txBody>
      </p:sp>
      <p:sp>
        <p:nvSpPr>
          <p:cNvPr id="5" name="文本框 4"/>
          <p:cNvSpPr txBox="1"/>
          <p:nvPr/>
        </p:nvSpPr>
        <p:spPr>
          <a:xfrm>
            <a:off x="2066759" y="2060490"/>
            <a:ext cx="9914574" cy="62889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kumimoji="0" lang="zh-CN" altLang="en-US" b="1" i="0" u="none" strike="noStrike" cap="none" spc="0" normalizeH="0" baseline="0" dirty="0" smtClean="0">
                <a:ln>
                  <a:noFill/>
                </a:ln>
                <a:solidFill>
                  <a:srgbClr val="000000"/>
                </a:solidFill>
                <a:effectLst/>
                <a:uFillTx/>
                <a:latin typeface="Helvetica Neue"/>
                <a:ea typeface="Helvetica Neue"/>
                <a:cs typeface="Helvetica Neue"/>
                <a:sym typeface="Helvetica Neue"/>
              </a:rPr>
              <a:t>样本数据</a:t>
            </a:r>
            <a:r>
              <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r>
            <a:br>
              <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br>
            <a:r>
              <a:rPr lang="en-US" altLang="zh-CN" dirty="0"/>
              <a:t/>
            </a:r>
            <a:br>
              <a:rPr lang="en-US" altLang="zh-CN" dirty="0"/>
            </a:br>
            <a:r>
              <a:rPr lang="zh-CN" altLang="en-US" b="0" dirty="0" smtClean="0"/>
              <a:t>训练集</a:t>
            </a:r>
            <a:r>
              <a:rPr lang="zh-CN" altLang="en-US" dirty="0" smtClean="0"/>
              <a:t>：</a:t>
            </a:r>
            <a:r>
              <a:rPr lang="zh-CN" altLang="en-US" b="0" dirty="0" smtClean="0">
                <a:latin typeface="Times New Roman" charset="0"/>
                <a:ea typeface="Times New Roman" charset="0"/>
                <a:cs typeface="Times New Roman" charset="0"/>
              </a:rPr>
              <a:t>初赛训练</a:t>
            </a:r>
            <a: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1396+A</a:t>
            </a:r>
            <a:r>
              <a:rPr lang="zh-CN" altLang="en-US" b="0" dirty="0" smtClean="0">
                <a:latin typeface="Times New Roman" charset="0"/>
                <a:ea typeface="Times New Roman" charset="0"/>
                <a:cs typeface="Times New Roman" charset="0"/>
              </a:rPr>
              <a:t>榜</a:t>
            </a:r>
            <a: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150+B</a:t>
            </a:r>
            <a:r>
              <a:rPr kumimoji="0" lang="zh-CN" altLang="en-US"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榜</a:t>
            </a:r>
            <a: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149+C</a:t>
            </a:r>
            <a:r>
              <a:rPr kumimoji="0" lang="zh-CN" altLang="en-US"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榜</a:t>
            </a:r>
            <a: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t>149 = 1844</a:t>
            </a:r>
            <a:br>
              <a:rPr kumimoji="0" lang="en-US" altLang="zh-CN" sz="3000" b="0" i="0" u="none" strike="noStrike" cap="none" spc="0" normalizeH="0" baseline="0" dirty="0" smtClean="0">
                <a:ln>
                  <a:noFill/>
                </a:ln>
                <a:solidFill>
                  <a:srgbClr val="000000"/>
                </a:solidFill>
                <a:effectLst/>
                <a:uFillTx/>
                <a:latin typeface="Times New Roman" charset="0"/>
                <a:ea typeface="Times New Roman" charset="0"/>
                <a:cs typeface="Times New Roman" charset="0"/>
                <a:sym typeface="Helvetica Neue"/>
              </a:rPr>
            </a:br>
            <a:r>
              <a:rPr kumimoji="0" lang="zh-CN" altLang="en-US" sz="3000" b="0" i="0" u="none" strike="noStrike" cap="none" spc="0" normalizeH="0" baseline="0" dirty="0" smtClean="0">
                <a:ln>
                  <a:noFill/>
                </a:ln>
                <a:solidFill>
                  <a:srgbClr val="000000"/>
                </a:solidFill>
                <a:effectLst/>
                <a:uFillTx/>
                <a:latin typeface="Helvetica Neue"/>
                <a:ea typeface="Helvetica Neue"/>
                <a:cs typeface="Helvetica Neue"/>
                <a:sym typeface="Helvetica Neue"/>
              </a:rPr>
              <a:t>测试集：未知</a:t>
            </a:r>
            <a:endParaRPr kumimoji="0" lang="en-US" altLang="zh-CN" sz="3000" b="0"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b="0" dirty="0"/>
          </a:p>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lang="zh-CN" altLang="en-US" dirty="0"/>
              <a:t>样本收</a:t>
            </a:r>
            <a:r>
              <a:rPr lang="zh-CN" altLang="en-US" dirty="0" smtClean="0"/>
              <a:t>率</a:t>
            </a:r>
            <a:r>
              <a:rPr lang="en-US" altLang="zh-CN" sz="3600" dirty="0" smtClean="0"/>
              <a:t/>
            </a:r>
            <a:br>
              <a:rPr lang="en-US" altLang="zh-CN" sz="3600" dirty="0" smtClean="0"/>
            </a:br>
            <a:r>
              <a:rPr lang="en-US" altLang="zh-CN" sz="3600" dirty="0" smtClean="0"/>
              <a:t/>
            </a:r>
            <a:br>
              <a:rPr lang="en-US" altLang="zh-CN" sz="3600" dirty="0" smtClean="0"/>
            </a:br>
            <a:r>
              <a:rPr lang="zh-CN" altLang="en-US" b="0" dirty="0"/>
              <a:t>大部分</a:t>
            </a:r>
            <a:r>
              <a:rPr lang="zh-CN" altLang="en-US" b="0" dirty="0">
                <a:latin typeface="Times New Roman" charset="0"/>
                <a:ea typeface="Times New Roman" charset="0"/>
                <a:cs typeface="Times New Roman" charset="0"/>
              </a:rPr>
              <a:t>集中</a:t>
            </a:r>
            <a:r>
              <a:rPr lang="en-US" altLang="zh-CN" b="0" dirty="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a:t>
            </a:r>
            <a:r>
              <a:rPr lang="zh-CN" altLang="en-US" b="0" dirty="0" smtClean="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0.85</a:t>
            </a:r>
            <a:r>
              <a:rPr lang="en-US" altLang="zh-CN" b="0" dirty="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1.00)</a:t>
            </a:r>
            <a:endParaRPr lang="en-US" altLang="zh-CN" b="0" dirty="0">
              <a:latin typeface="Times New Roman" charset="0"/>
              <a:ea typeface="Times New Roman" charset="0"/>
              <a:cs typeface="Times New Roman" charset="0"/>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sz="3600" dirty="0"/>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sz="3600" dirty="0" smtClean="0"/>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sz="3600" dirty="0"/>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zh-CN" altLang="en-US" sz="3600" dirty="0"/>
          </a:p>
        </p:txBody>
      </p:sp>
      <p:pic>
        <p:nvPicPr>
          <p:cNvPr id="6" name="图片 5"/>
          <p:cNvPicPr>
            <a:picLocks/>
          </p:cNvPicPr>
          <p:nvPr/>
        </p:nvPicPr>
        <p:blipFill>
          <a:blip r:embed="rId3">
            <a:extLst>
              <a:ext uri="{28A0092B-C50C-407E-A947-70E740481C1C}">
                <a14:useLocalDpi xmlns:a14="http://schemas.microsoft.com/office/drawing/2010/main" val="0"/>
              </a:ext>
            </a:extLst>
          </a:blip>
          <a:stretch>
            <a:fillRect/>
          </a:stretch>
        </p:blipFill>
        <p:spPr>
          <a:xfrm>
            <a:off x="2602017" y="6189391"/>
            <a:ext cx="6480000" cy="4320000"/>
          </a:xfrm>
          <a:prstGeom prst="rect">
            <a:avLst/>
          </a:prstGeom>
        </p:spPr>
      </p:pic>
      <p:pic>
        <p:nvPicPr>
          <p:cNvPr id="7" name="图片 6"/>
          <p:cNvPicPr>
            <a:picLocks/>
          </p:cNvPicPr>
          <p:nvPr/>
        </p:nvPicPr>
        <p:blipFill>
          <a:blip r:embed="rId4">
            <a:extLst>
              <a:ext uri="{28A0092B-C50C-407E-A947-70E740481C1C}">
                <a14:useLocalDpi xmlns:a14="http://schemas.microsoft.com/office/drawing/2010/main" val="0"/>
              </a:ext>
            </a:extLst>
          </a:blip>
          <a:stretch>
            <a:fillRect/>
          </a:stretch>
        </p:blipFill>
        <p:spPr>
          <a:xfrm>
            <a:off x="12279214" y="6189391"/>
            <a:ext cx="6478658" cy="4320000"/>
          </a:xfrm>
          <a:prstGeom prst="rect">
            <a:avLst/>
          </a:prstGeom>
        </p:spPr>
      </p:pic>
      <p:sp>
        <p:nvSpPr>
          <p:cNvPr id="8" name="文本框 7"/>
          <p:cNvSpPr txBox="1"/>
          <p:nvPr/>
        </p:nvSpPr>
        <p:spPr>
          <a:xfrm>
            <a:off x="11693875" y="4409786"/>
            <a:ext cx="5168081"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dirty="0"/>
              <a:t>样本变量</a:t>
            </a:r>
            <a:r>
              <a:rPr lang="zh-CN" altLang="en-US" dirty="0" smtClean="0"/>
              <a:t>相关性</a:t>
            </a:r>
            <a:r>
              <a:rPr lang="en-US" altLang="zh-CN" sz="3600" dirty="0" smtClean="0"/>
              <a:t/>
            </a:r>
            <a:br>
              <a:rPr lang="en-US" altLang="zh-CN" sz="3600" dirty="0" smtClean="0"/>
            </a:br>
            <a:r>
              <a:rPr lang="en-US" altLang="zh-CN" sz="3600" dirty="0" smtClean="0"/>
              <a:t/>
            </a:r>
            <a:br>
              <a:rPr lang="en-US" altLang="zh-CN" sz="3600" dirty="0" smtClean="0"/>
            </a:br>
            <a:r>
              <a:rPr lang="en-US" altLang="zh-CN" b="0" dirty="0">
                <a:latin typeface="Times New Roman" charset="0"/>
                <a:ea typeface="Times New Roman" charset="0"/>
                <a:cs typeface="Times New Roman" charset="0"/>
              </a:rPr>
              <a:t>B14</a:t>
            </a:r>
            <a:r>
              <a:rPr lang="zh-CN" altLang="en-US" b="0" dirty="0">
                <a:latin typeface="Times New Roman" charset="0"/>
                <a:ea typeface="Times New Roman" charset="0"/>
                <a:cs typeface="Times New Roman" charset="0"/>
              </a:rPr>
              <a:t>的相关性高</a:t>
            </a:r>
            <a:r>
              <a:rPr lang="zh-CN" altLang="en-US" b="0" dirty="0" smtClean="0">
                <a:latin typeface="Times New Roman" charset="0"/>
                <a:ea typeface="Times New Roman" charset="0"/>
                <a:cs typeface="Times New Roman" charset="0"/>
              </a:rPr>
              <a:t>，未知变量</a:t>
            </a:r>
            <a:endParaRPr lang="zh-CN" altLang="en-US" b="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72312142"/>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7</a:t>
            </a:fld>
            <a:endParaRPr lang="uk-UA"/>
          </a:p>
        </p:txBody>
      </p:sp>
      <p:sp>
        <p:nvSpPr>
          <p:cNvPr id="3" name="文本框 2"/>
          <p:cNvSpPr txBox="1"/>
          <p:nvPr/>
        </p:nvSpPr>
        <p:spPr>
          <a:xfrm>
            <a:off x="847492" y="705646"/>
            <a:ext cx="5642518"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四、数据分析与处理</a:t>
            </a:r>
            <a:endParaRPr kumimoji="0" lang="zh-CN" altLang="en-US" sz="4800" i="0" u="none" strike="noStrike" cap="none" spc="0" normalizeH="0" baseline="0" dirty="0">
              <a:ln>
                <a:noFill/>
              </a:ln>
              <a:solidFill>
                <a:srgbClr val="000000"/>
              </a:solidFill>
              <a:effectLst/>
              <a:uFillTx/>
              <a:sym typeface="Helvetica Neue"/>
            </a:endParaRPr>
          </a:p>
        </p:txBody>
      </p:sp>
      <p:sp>
        <p:nvSpPr>
          <p:cNvPr id="13" name="文本框 12"/>
          <p:cNvSpPr txBox="1"/>
          <p:nvPr/>
        </p:nvSpPr>
        <p:spPr>
          <a:xfrm>
            <a:off x="2114579" y="2316105"/>
            <a:ext cx="13028778" cy="71198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600" dirty="0" smtClean="0"/>
              <a:t>问题难点</a:t>
            </a:r>
            <a:endParaRPr lang="en-US" altLang="zh-CN" sz="3600" dirty="0" smtClean="0"/>
          </a:p>
          <a:p>
            <a:pPr marR="0" algn="l" defTabSz="825500" rtl="0" fontAlgn="auto" latinLnBrk="0" hangingPunct="0">
              <a:lnSpc>
                <a:spcPct val="100000"/>
              </a:lnSpc>
              <a:spcBef>
                <a:spcPts val="0"/>
              </a:spcBef>
              <a:spcAft>
                <a:spcPts val="0"/>
              </a:spcAft>
              <a:buClrTx/>
              <a:buSzTx/>
              <a:tabLst/>
            </a:pPr>
            <a:endParaRPr lang="en-US" altLang="zh-CN" sz="360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smtClean="0"/>
              <a:t>样本数据相对较少，对于特征拓维以及模型选择不友好；</a:t>
            </a:r>
            <a:endParaRPr lang="en-US" altLang="zh-CN" b="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endParaRPr lang="en-US" altLang="zh-CN" b="0" dirty="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smtClean="0"/>
              <a:t>猜测的工艺流程存在偏差，导致特征工程出错；</a:t>
            </a:r>
            <a:endParaRPr lang="en-US" altLang="zh-CN" b="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endParaRPr lang="en-US" altLang="zh-CN" sz="3600" b="0" dirty="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smtClean="0"/>
              <a:t>可能</a:t>
            </a:r>
            <a:r>
              <a:rPr lang="zh-CN" altLang="en-US" b="0" dirty="0"/>
              <a:t>存在人工标注错误的样本</a:t>
            </a:r>
            <a:r>
              <a:rPr lang="zh-CN" altLang="en-US" b="0" dirty="0" smtClean="0"/>
              <a:t>需要处理；</a:t>
            </a:r>
            <a:r>
              <a:rPr lang="en-US" altLang="zh-CN" b="0" dirty="0"/>
              <a:t/>
            </a:r>
            <a:br>
              <a:rPr lang="en-US" altLang="zh-CN" b="0" dirty="0"/>
            </a:br>
            <a:endParaRPr lang="en-US" altLang="zh-CN" b="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a:t>实验数据的外部因素在小样本中难以</a:t>
            </a:r>
            <a:r>
              <a:rPr lang="zh-CN" altLang="en-US" b="0" dirty="0" smtClean="0"/>
              <a:t>学习，如化学实验中常存在的情况是完全相同的实验下得到不同结果；</a:t>
            </a:r>
            <a:endParaRPr lang="en-US" altLang="zh-CN" b="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endParaRPr lang="en-US" altLang="zh-CN" sz="3600" b="0" dirty="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a:t>异常数据难以</a:t>
            </a:r>
            <a:r>
              <a:rPr lang="zh-CN" altLang="en-US" b="0" dirty="0" smtClean="0"/>
              <a:t>预测；</a:t>
            </a:r>
            <a:r>
              <a:rPr lang="en-US" altLang="zh-CN" sz="3600" dirty="0" smtClean="0"/>
              <a:t/>
            </a:r>
            <a:br>
              <a:rPr lang="en-US" altLang="zh-CN" sz="3600" dirty="0" smtClean="0"/>
            </a:br>
            <a:r>
              <a:rPr lang="en-US" altLang="zh-CN" sz="3600" dirty="0" smtClean="0"/>
              <a:t/>
            </a:r>
            <a:br>
              <a:rPr lang="en-US" altLang="zh-CN" sz="3600" dirty="0" smtClean="0"/>
            </a:br>
            <a:endParaRPr kumimoji="0" lang="zh-CN" altLang="en-US" sz="3600" b="1" i="0" u="none" strike="noStrike" cap="none" spc="0" normalizeH="0" baseline="0" dirty="0">
              <a:ln>
                <a:noFill/>
              </a:ln>
              <a:solidFill>
                <a:srgbClr val="000000"/>
              </a:solidFill>
              <a:effectLst/>
              <a:uFillTx/>
              <a:sym typeface="Helvetica Neue"/>
            </a:endParaRPr>
          </a:p>
        </p:txBody>
      </p:sp>
    </p:spTree>
    <p:extLst>
      <p:ext uri="{BB962C8B-B14F-4D97-AF65-F5344CB8AC3E}">
        <p14:creationId xmlns:p14="http://schemas.microsoft.com/office/powerpoint/2010/main" val="146456939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8</a:t>
            </a:fld>
            <a:endParaRPr lang="uk-UA"/>
          </a:p>
        </p:txBody>
      </p:sp>
      <p:sp>
        <p:nvSpPr>
          <p:cNvPr id="3" name="文本框 2"/>
          <p:cNvSpPr txBox="1"/>
          <p:nvPr/>
        </p:nvSpPr>
        <p:spPr>
          <a:xfrm>
            <a:off x="847492" y="705646"/>
            <a:ext cx="5642518"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四、数据分析与处理</a:t>
            </a:r>
            <a:endParaRPr lang="en-US" altLang="zh-CN" sz="4800" dirty="0" smtClean="0"/>
          </a:p>
        </p:txBody>
      </p:sp>
      <p:sp>
        <p:nvSpPr>
          <p:cNvPr id="13" name="文本框 12"/>
          <p:cNvSpPr txBox="1"/>
          <p:nvPr/>
        </p:nvSpPr>
        <p:spPr>
          <a:xfrm>
            <a:off x="2114579" y="2316105"/>
            <a:ext cx="13028778" cy="9797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R="0" algn="l" defTabSz="825500" rtl="0" fontAlgn="auto" latinLnBrk="0" hangingPunct="0">
              <a:lnSpc>
                <a:spcPct val="100000"/>
              </a:lnSpc>
              <a:spcBef>
                <a:spcPts val="0"/>
              </a:spcBef>
              <a:spcAft>
                <a:spcPts val="0"/>
              </a:spcAft>
              <a:buClrTx/>
              <a:buSzTx/>
              <a:tabLst/>
            </a:pPr>
            <a:r>
              <a:rPr lang="zh-CN" altLang="en-US" sz="3600" dirty="0" smtClean="0"/>
              <a:t>数据预处理</a:t>
            </a:r>
            <a:endParaRPr lang="en-US" altLang="zh-CN" sz="3600" dirty="0" smtClean="0"/>
          </a:p>
          <a:p>
            <a:pPr marR="0" algn="l" defTabSz="825500" rtl="0" fontAlgn="auto" latinLnBrk="0" hangingPunct="0">
              <a:lnSpc>
                <a:spcPct val="100000"/>
              </a:lnSpc>
              <a:spcBef>
                <a:spcPts val="0"/>
              </a:spcBef>
              <a:spcAft>
                <a:spcPts val="0"/>
              </a:spcAft>
              <a:buClrTx/>
              <a:buSzTx/>
              <a:tabLst/>
            </a:pPr>
            <a:endParaRPr lang="en-US" altLang="zh-CN" sz="3600"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t>样本异常问题：</a:t>
            </a:r>
            <a:r>
              <a:rPr lang="en-US" altLang="zh-CN" dirty="0"/>
              <a:t/>
            </a:r>
            <a:br>
              <a:rPr lang="en-US" altLang="zh-CN" dirty="0"/>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1</a:t>
            </a:r>
            <a:r>
              <a:rPr lang="zh-CN" altLang="en-US" b="0" dirty="0" smtClean="0">
                <a:latin typeface="Times New Roman" charset="0"/>
                <a:ea typeface="Times New Roman" charset="0"/>
                <a:cs typeface="Times New Roman" charset="0"/>
              </a:rPr>
              <a:t>）删除收率异常的样本；</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2</a:t>
            </a:r>
            <a:r>
              <a:rPr lang="zh-CN" altLang="en-US" b="0" dirty="0" smtClean="0">
                <a:latin typeface="Times New Roman" charset="0"/>
                <a:ea typeface="Times New Roman" charset="0"/>
                <a:cs typeface="Times New Roman" charset="0"/>
              </a:rPr>
              <a:t>）</a:t>
            </a:r>
            <a:r>
              <a:rPr lang="zh-CN" altLang="en-US" b="0" dirty="0" smtClean="0">
                <a:solidFill>
                  <a:srgbClr val="FF0000"/>
                </a:solidFill>
                <a:latin typeface="Times New Roman" charset="0"/>
                <a:ea typeface="Times New Roman" charset="0"/>
                <a:cs typeface="Times New Roman" charset="0"/>
              </a:rPr>
              <a:t>对于变量完全相同的样本，收率取中位数后删重</a:t>
            </a:r>
            <a:r>
              <a:rPr lang="zh-CN" altLang="en-US" b="0" dirty="0" smtClean="0">
                <a:latin typeface="Times New Roman" charset="0"/>
                <a:ea typeface="Times New Roman" charset="0"/>
                <a:cs typeface="Times New Roman" charset="0"/>
              </a:rPr>
              <a:t>；</a:t>
            </a:r>
            <a:endParaRPr lang="en-US" altLang="zh-CN" b="0" dirty="0" smtClean="0">
              <a:latin typeface="Times New Roman" charset="0"/>
              <a:ea typeface="Times New Roman" charset="0"/>
              <a:cs typeface="Times New Roman" charset="0"/>
            </a:endParaRPr>
          </a:p>
          <a:p>
            <a:pPr marL="571500" marR="0" indent="-571500" algn="l" defTabSz="825500" rtl="0" fontAlgn="auto" latinLnBrk="0" hangingPunct="0">
              <a:lnSpc>
                <a:spcPct val="100000"/>
              </a:lnSpc>
              <a:spcBef>
                <a:spcPts val="0"/>
              </a:spcBef>
              <a:spcAft>
                <a:spcPts val="0"/>
              </a:spcAft>
              <a:buClrTx/>
              <a:buSzTx/>
              <a:buFont typeface="Wingdings" charset="2"/>
              <a:buChar char="l"/>
              <a:tabLst/>
            </a:pPr>
            <a:endParaRPr lang="en-US" altLang="zh-CN" dirty="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t>变量异常问题：</a:t>
            </a:r>
            <a:r>
              <a:rPr lang="en-US" altLang="zh-CN" dirty="0" smtClean="0"/>
              <a:t/>
            </a:r>
            <a:br>
              <a:rPr lang="en-US" altLang="zh-CN" dirty="0" smtClean="0"/>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1</a:t>
            </a:r>
            <a:r>
              <a:rPr lang="zh-CN" altLang="en-US" b="0" dirty="0" smtClean="0">
                <a:latin typeface="Times New Roman" charset="0"/>
                <a:ea typeface="Times New Roman" charset="0"/>
                <a:cs typeface="Times New Roman" charset="0"/>
              </a:rPr>
              <a:t>）数据错位转缺失值；</a:t>
            </a:r>
            <a:r>
              <a:rPr lang="en-US" altLang="zh-CN" b="0" dirty="0">
                <a:latin typeface="Times New Roman" charset="0"/>
                <a:ea typeface="Times New Roman" charset="0"/>
                <a:cs typeface="Times New Roman" charset="0"/>
              </a:rPr>
              <a:t/>
            </a:r>
            <a:br>
              <a:rPr lang="en-US" altLang="zh-CN" b="0" dirty="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2</a:t>
            </a:r>
            <a:r>
              <a:rPr lang="zh-CN" altLang="en-US" b="0" dirty="0" smtClean="0">
                <a:latin typeface="Times New Roman" charset="0"/>
                <a:ea typeface="Times New Roman" charset="0"/>
                <a:cs typeface="Times New Roman" charset="0"/>
              </a:rPr>
              <a:t>）时间段的异常，根据临近批次的样本进行覆盖；</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3</a:t>
            </a:r>
            <a:r>
              <a:rPr lang="zh-CN" altLang="en-US" b="0" dirty="0" smtClean="0">
                <a:latin typeface="Times New Roman" charset="0"/>
                <a:ea typeface="Times New Roman" charset="0"/>
                <a:cs typeface="Times New Roman" charset="0"/>
              </a:rPr>
              <a:t>）常量变量删除，多为压强与目标</a:t>
            </a:r>
            <a:r>
              <a:rPr lang="en-US" altLang="zh-CN" b="0" dirty="0" err="1" smtClean="0">
                <a:latin typeface="Times New Roman" charset="0"/>
                <a:ea typeface="Times New Roman" charset="0"/>
                <a:cs typeface="Times New Roman" charset="0"/>
              </a:rPr>
              <a:t>Ph</a:t>
            </a:r>
            <a:r>
              <a:rPr lang="zh-CN" altLang="en-US" b="0" dirty="0" smtClean="0">
                <a:latin typeface="Times New Roman" charset="0"/>
                <a:ea typeface="Times New Roman" charset="0"/>
                <a:cs typeface="Times New Roman" charset="0"/>
              </a:rPr>
              <a:t>变量；</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4</a:t>
            </a:r>
            <a:r>
              <a:rPr lang="zh-CN" altLang="en-US" b="0" dirty="0" smtClean="0">
                <a:latin typeface="Times New Roman" charset="0"/>
                <a:ea typeface="Times New Roman" charset="0"/>
                <a:cs typeface="Times New Roman" charset="0"/>
              </a:rPr>
              <a:t>）缺失值过高的变量；</a:t>
            </a:r>
            <a:r>
              <a:rPr lang="en-US" altLang="zh-CN" b="0" dirty="0" smtClean="0">
                <a:latin typeface="Times New Roman" charset="0"/>
                <a:ea typeface="Times New Roman" charset="0"/>
                <a:cs typeface="Times New Roman" charset="0"/>
              </a:rPr>
              <a:t/>
            </a:r>
            <a:br>
              <a:rPr lang="en-US" altLang="zh-CN" b="0" dirty="0" smtClean="0">
                <a:latin typeface="Times New Roman" charset="0"/>
                <a:ea typeface="Times New Roman" charset="0"/>
                <a:cs typeface="Times New Roman" charset="0"/>
              </a:rPr>
            </a:b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5</a:t>
            </a:r>
            <a:r>
              <a:rPr lang="zh-CN" altLang="en-US" b="0" dirty="0" smtClean="0">
                <a:latin typeface="Times New Roman" charset="0"/>
                <a:ea typeface="Times New Roman" charset="0"/>
                <a:cs typeface="Times New Roman" charset="0"/>
              </a:rPr>
              <a:t>）线性可替代变量的处理，如原料的</a:t>
            </a:r>
            <a:r>
              <a:rPr lang="en-US" altLang="zh-CN" b="0" dirty="0" smtClean="0">
                <a:latin typeface="Times New Roman" charset="0"/>
                <a:ea typeface="Times New Roman" charset="0"/>
                <a:cs typeface="Times New Roman" charset="0"/>
              </a:rPr>
              <a:t>A2</a:t>
            </a:r>
            <a:r>
              <a:rPr lang="zh-CN" altLang="en-US" b="0" dirty="0" smtClean="0">
                <a:latin typeface="Times New Roman" charset="0"/>
                <a:ea typeface="Times New Roman" charset="0"/>
                <a:cs typeface="Times New Roman" charset="0"/>
              </a:rPr>
              <a:t>、</a:t>
            </a:r>
            <a:r>
              <a:rPr lang="en-US" altLang="zh-CN" b="0" dirty="0" smtClean="0">
                <a:latin typeface="Times New Roman" charset="0"/>
                <a:ea typeface="Times New Roman" charset="0"/>
                <a:cs typeface="Times New Roman" charset="0"/>
              </a:rPr>
              <a:t>A3</a:t>
            </a:r>
            <a:r>
              <a:rPr lang="zh-CN" altLang="en-US" b="0" dirty="0" smtClean="0">
                <a:latin typeface="Times New Roman" charset="0"/>
                <a:ea typeface="Times New Roman" charset="0"/>
                <a:cs typeface="Times New Roman" charset="0"/>
              </a:rPr>
              <a:t>不同类型的氢氧化钠；</a:t>
            </a:r>
            <a:r>
              <a:rPr lang="en-US" altLang="zh-CN" dirty="0" smtClean="0"/>
              <a:t/>
            </a:r>
            <a:br>
              <a:rPr lang="en-US" altLang="zh-CN" dirty="0" smtClean="0"/>
            </a:br>
            <a:endParaRPr lang="en-US" altLang="zh-CN" sz="3600" dirty="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t>时间相关变量处理：</a:t>
            </a:r>
            <a:r>
              <a:rPr lang="en-US" altLang="zh-CN" dirty="0" smtClean="0"/>
              <a:t/>
            </a:r>
            <a:br>
              <a:rPr lang="en-US" altLang="zh-CN" dirty="0" smtClean="0"/>
            </a:br>
            <a:r>
              <a:rPr lang="zh-CN" altLang="en-US" b="0" dirty="0">
                <a:latin typeface="Times New Roman" charset="0"/>
                <a:ea typeface="Times New Roman" charset="0"/>
                <a:cs typeface="Times New Roman" charset="0"/>
              </a:rPr>
              <a:t>（</a:t>
            </a:r>
            <a:r>
              <a:rPr lang="en-US" altLang="zh-CN" b="0" dirty="0">
                <a:latin typeface="Times New Roman" charset="0"/>
                <a:ea typeface="Times New Roman" charset="0"/>
                <a:cs typeface="Times New Roman" charset="0"/>
              </a:rPr>
              <a:t>1</a:t>
            </a:r>
            <a:r>
              <a:rPr lang="zh-CN" altLang="en-US" b="0" dirty="0">
                <a:latin typeface="Times New Roman" charset="0"/>
                <a:ea typeface="Times New Roman" charset="0"/>
                <a:cs typeface="Times New Roman" charset="0"/>
              </a:rPr>
              <a:t>）时点变量：以累计分钟替代；</a:t>
            </a:r>
            <a:r>
              <a:rPr lang="en-US" altLang="zh-CN" b="0" dirty="0">
                <a:latin typeface="Times New Roman" charset="0"/>
                <a:ea typeface="Times New Roman" charset="0"/>
                <a:cs typeface="Times New Roman" charset="0"/>
              </a:rPr>
              <a:t/>
            </a:r>
            <a:br>
              <a:rPr lang="en-US" altLang="zh-CN" b="0" dirty="0">
                <a:latin typeface="Times New Roman" charset="0"/>
                <a:ea typeface="Times New Roman" charset="0"/>
                <a:cs typeface="Times New Roman" charset="0"/>
              </a:rPr>
            </a:br>
            <a:r>
              <a:rPr lang="zh-CN" altLang="en-US" b="0" dirty="0">
                <a:latin typeface="Times New Roman" charset="0"/>
                <a:ea typeface="Times New Roman" charset="0"/>
                <a:cs typeface="Times New Roman" charset="0"/>
              </a:rPr>
              <a:t>（</a:t>
            </a:r>
            <a:r>
              <a:rPr lang="en-US" altLang="zh-CN" b="0" dirty="0">
                <a:latin typeface="Times New Roman" charset="0"/>
                <a:ea typeface="Times New Roman" charset="0"/>
                <a:cs typeface="Times New Roman" charset="0"/>
              </a:rPr>
              <a:t>2</a:t>
            </a:r>
            <a:r>
              <a:rPr lang="zh-CN" altLang="en-US" b="0" dirty="0">
                <a:latin typeface="Times New Roman" charset="0"/>
                <a:ea typeface="Times New Roman" charset="0"/>
                <a:cs typeface="Times New Roman" charset="0"/>
              </a:rPr>
              <a:t>）时段变量：以起始累计分钟分别替代；</a:t>
            </a:r>
            <a:r>
              <a:rPr lang="en-US" altLang="zh-CN" dirty="0"/>
              <a:t/>
            </a:r>
            <a:br>
              <a:rPr lang="en-US" altLang="zh-CN" dirty="0"/>
            </a:br>
            <a:endParaRPr lang="en-US" altLang="zh-CN" dirty="0" smtClean="0"/>
          </a:p>
          <a:p>
            <a:pPr marL="571500" marR="0" indent="-571500" algn="l" defTabSz="825500" rtl="0" fontAlgn="auto" latinLnBrk="0" hangingPunct="0">
              <a:lnSpc>
                <a:spcPct val="100000"/>
              </a:lnSpc>
              <a:spcBef>
                <a:spcPts val="0"/>
              </a:spcBef>
              <a:spcAft>
                <a:spcPts val="0"/>
              </a:spcAft>
              <a:buClrTx/>
              <a:buSzTx/>
              <a:buFont typeface="Wingdings" charset="2"/>
              <a:buChar char="l"/>
              <a:tabLst/>
            </a:pPr>
            <a:r>
              <a:rPr lang="zh-CN" altLang="en-US" b="0" dirty="0">
                <a:latin typeface="Times New Roman" charset="0"/>
                <a:ea typeface="Times New Roman" charset="0"/>
                <a:cs typeface="Times New Roman" charset="0"/>
              </a:rPr>
              <a:t>其他可能存在的人工标注问题，需要通过模型识别；</a:t>
            </a:r>
            <a:r>
              <a:rPr lang="en-US" altLang="zh-CN" sz="3600" dirty="0" smtClean="0"/>
              <a:t/>
            </a:r>
            <a:br>
              <a:rPr lang="en-US" altLang="zh-CN" sz="3600" dirty="0" smtClean="0"/>
            </a:br>
            <a:r>
              <a:rPr lang="en-US" altLang="zh-CN" sz="3600" dirty="0" smtClean="0"/>
              <a:t/>
            </a:r>
            <a:br>
              <a:rPr lang="en-US" altLang="zh-CN" sz="3600" dirty="0" smtClean="0"/>
            </a:br>
            <a:endParaRPr kumimoji="0" lang="zh-CN" altLang="en-US" sz="3600" b="1" i="0" u="none" strike="noStrike" cap="none" spc="0" normalizeH="0" baseline="0" dirty="0">
              <a:ln>
                <a:noFill/>
              </a:ln>
              <a:solidFill>
                <a:srgbClr val="000000"/>
              </a:solidFill>
              <a:effectLst/>
              <a:uFillTx/>
              <a:sym typeface="Helvetica Neue"/>
            </a:endParaRPr>
          </a:p>
        </p:txBody>
      </p:sp>
    </p:spTree>
    <p:extLst>
      <p:ext uri="{BB962C8B-B14F-4D97-AF65-F5344CB8AC3E}">
        <p14:creationId xmlns:p14="http://schemas.microsoft.com/office/powerpoint/2010/main" val="1579992680"/>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2"/>
          </p:nvPr>
        </p:nvSpPr>
        <p:spPr/>
        <p:txBody>
          <a:bodyPr/>
          <a:lstStyle/>
          <a:p>
            <a:fld id="{86CB4B4D-7CA3-9044-876B-883B54F8677D}" type="slidenum">
              <a:rPr lang="uk-UA" smtClean="0"/>
              <a:t>9</a:t>
            </a:fld>
            <a:endParaRPr lang="uk-UA"/>
          </a:p>
        </p:txBody>
      </p:sp>
      <p:sp>
        <p:nvSpPr>
          <p:cNvPr id="3" name="文本框 2"/>
          <p:cNvSpPr txBox="1"/>
          <p:nvPr/>
        </p:nvSpPr>
        <p:spPr>
          <a:xfrm>
            <a:off x="847491" y="705646"/>
            <a:ext cx="894328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zh-CN" altLang="en-US" sz="4800" dirty="0" smtClean="0"/>
              <a:t>四、数据分析与处理</a:t>
            </a:r>
            <a:endParaRPr kumimoji="0" lang="zh-CN" altLang="en-US" sz="4800" i="0" u="none" strike="noStrike" cap="none" spc="0" normalizeH="0" baseline="0" dirty="0">
              <a:ln>
                <a:noFill/>
              </a:ln>
              <a:solidFill>
                <a:srgbClr val="000000"/>
              </a:solidFill>
              <a:effectLst/>
              <a:uFillTx/>
              <a:sym typeface="Helvetica Neue"/>
            </a:endParaRPr>
          </a:p>
        </p:txBody>
      </p:sp>
      <p:sp>
        <p:nvSpPr>
          <p:cNvPr id="4" name="文本框 3"/>
          <p:cNvSpPr txBox="1"/>
          <p:nvPr/>
        </p:nvSpPr>
        <p:spPr>
          <a:xfrm>
            <a:off x="2137122" y="2284243"/>
            <a:ext cx="12561131" cy="61042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zh-CN" altLang="en-US" sz="3600" dirty="0"/>
              <a:t>探索性分析与特征</a:t>
            </a:r>
            <a:r>
              <a:rPr lang="zh-CN" altLang="en-US" sz="3600" dirty="0" smtClean="0"/>
              <a:t>构建</a:t>
            </a:r>
            <a:r>
              <a:rPr lang="en-US" altLang="zh-CN" sz="3200" dirty="0" smtClean="0"/>
              <a:t/>
            </a:r>
            <a:br>
              <a:rPr lang="en-US" altLang="zh-CN" sz="3200" dirty="0" smtClean="0"/>
            </a:br>
            <a:endParaRPr lang="en-US" altLang="zh-CN" dirty="0" smtClean="0"/>
          </a:p>
          <a:p>
            <a:pPr marL="457200" marR="0" indent="-457200" algn="l" defTabSz="825500" rtl="0" fontAlgn="auto" latinLnBrk="0" hangingPunct="0">
              <a:lnSpc>
                <a:spcPct val="100000"/>
              </a:lnSpc>
              <a:spcBef>
                <a:spcPts val="0"/>
              </a:spcBef>
              <a:spcAft>
                <a:spcPts val="0"/>
              </a:spcAft>
              <a:buClrTx/>
              <a:buSzTx/>
              <a:buFont typeface="Wingdings" charset="2"/>
              <a:buChar char="l"/>
              <a:tabLst/>
            </a:pPr>
            <a:r>
              <a:rPr lang="zh-CN" altLang="en-US" dirty="0" smtClean="0"/>
              <a:t>单变量</a:t>
            </a:r>
            <a:r>
              <a:rPr lang="en-US" altLang="zh-CN" dirty="0" smtClean="0"/>
              <a:t/>
            </a:r>
            <a:br>
              <a:rPr lang="en-US" altLang="zh-CN" dirty="0" smtClean="0"/>
            </a:br>
            <a:r>
              <a:rPr lang="en-US" altLang="zh-CN" sz="3600" dirty="0" smtClean="0"/>
              <a:t/>
            </a:r>
            <a:br>
              <a:rPr lang="en-US" altLang="zh-CN" sz="3600" dirty="0" smtClean="0"/>
            </a:br>
            <a:r>
              <a:rPr lang="zh-CN" altLang="en-US" b="0" dirty="0" smtClean="0">
                <a:latin typeface="Times New Roman" charset="0"/>
                <a:ea typeface="Times New Roman" charset="0"/>
                <a:cs typeface="Times New Roman" charset="0"/>
              </a:rPr>
              <a:t>按照变量相关性大小逐个分析；</a:t>
            </a:r>
            <a:endParaRPr lang="en-US" altLang="zh-CN" b="0" dirty="0" smtClean="0">
              <a:latin typeface="Times New Roman" charset="0"/>
              <a:ea typeface="Times New Roman" charset="0"/>
              <a:cs typeface="Times New Roman" charset="0"/>
            </a:endParaRPr>
          </a:p>
          <a:p>
            <a:pPr marL="457200" marR="0" indent="-457200" algn="l" defTabSz="825500" rtl="0" fontAlgn="auto" latinLnBrk="0" hangingPunct="0">
              <a:lnSpc>
                <a:spcPct val="100000"/>
              </a:lnSpc>
              <a:spcBef>
                <a:spcPts val="0"/>
              </a:spcBef>
              <a:spcAft>
                <a:spcPts val="0"/>
              </a:spcAft>
              <a:buClrTx/>
              <a:buSzTx/>
              <a:buFont typeface="Wingdings" charset="2"/>
              <a:buChar char="l"/>
              <a:tabLst/>
            </a:pPr>
            <a:endParaRPr lang="en-US" altLang="zh-CN" dirty="0">
              <a:latin typeface="Times New Roman" charset="0"/>
              <a:ea typeface="Times New Roman" charset="0"/>
              <a:cs typeface="Times New Roman" charset="0"/>
            </a:endParaRPr>
          </a:p>
          <a:p>
            <a:pPr marL="457200" indent="-457200" algn="l">
              <a:buFont typeface="Wingdings" charset="2"/>
              <a:buChar char="l"/>
            </a:pPr>
            <a:r>
              <a:rPr lang="zh-CN" altLang="en-US" dirty="0"/>
              <a:t>多</a:t>
            </a:r>
            <a:r>
              <a:rPr lang="zh-CN" altLang="en-US" dirty="0" smtClean="0"/>
              <a:t>变量</a:t>
            </a:r>
            <a:r>
              <a:rPr lang="en-US" altLang="zh-CN" dirty="0" smtClean="0"/>
              <a:t/>
            </a:r>
            <a:br>
              <a:rPr lang="en-US" altLang="zh-CN" dirty="0" smtClean="0"/>
            </a:br>
            <a:r>
              <a:rPr lang="en-US" altLang="zh-CN" sz="3600" dirty="0" smtClean="0"/>
              <a:t/>
            </a:r>
            <a:br>
              <a:rPr lang="en-US" altLang="zh-CN" sz="3600" dirty="0" smtClean="0"/>
            </a:br>
            <a:r>
              <a:rPr lang="zh-CN" altLang="en-US" b="0" dirty="0">
                <a:latin typeface="Times New Roman" charset="0"/>
                <a:ea typeface="Times New Roman" charset="0"/>
                <a:cs typeface="Times New Roman" charset="0"/>
              </a:rPr>
              <a:t>在单变量的基础上结合变量本身属性如原料进行多变量联合</a:t>
            </a:r>
            <a:r>
              <a:rPr lang="zh-CN" altLang="en-US" b="0" dirty="0" smtClean="0">
                <a:latin typeface="Times New Roman" charset="0"/>
                <a:ea typeface="Times New Roman" charset="0"/>
                <a:cs typeface="Times New Roman" charset="0"/>
              </a:rPr>
              <a:t>分析；</a:t>
            </a:r>
            <a:r>
              <a:rPr lang="en-US" altLang="zh-CN" sz="3600" dirty="0" smtClean="0">
                <a:latin typeface="Times New Roman" charset="0"/>
                <a:ea typeface="Times New Roman" charset="0"/>
                <a:cs typeface="Times New Roman" charset="0"/>
              </a:rPr>
              <a:t/>
            </a:r>
            <a:br>
              <a:rPr lang="en-US" altLang="zh-CN" sz="3600" dirty="0" smtClean="0">
                <a:latin typeface="Times New Roman" charset="0"/>
                <a:ea typeface="Times New Roman" charset="0"/>
                <a:cs typeface="Times New Roman" charset="0"/>
              </a:rPr>
            </a:br>
            <a:r>
              <a:rPr lang="en-US" altLang="zh-CN" b="0" dirty="0" smtClean="0">
                <a:latin typeface="Times New Roman" charset="0"/>
                <a:ea typeface="Times New Roman" charset="0"/>
                <a:cs typeface="Times New Roman" charset="0"/>
              </a:rPr>
              <a:t>(1)B14</a:t>
            </a:r>
            <a:r>
              <a:rPr lang="zh-CN" altLang="en-US" b="0" dirty="0" smtClean="0">
                <a:latin typeface="Times New Roman" charset="0"/>
                <a:ea typeface="Times New Roman" charset="0"/>
                <a:cs typeface="Times New Roman" charset="0"/>
              </a:rPr>
              <a:t>与收率</a:t>
            </a:r>
            <a:r>
              <a:rPr lang="en-US" altLang="zh-CN" b="0" dirty="0" smtClean="0">
                <a:latin typeface="Times New Roman" charset="0"/>
                <a:ea typeface="Times New Roman" charset="0"/>
                <a:cs typeface="Times New Roman" charset="0"/>
              </a:rPr>
              <a:t>                                                         (2) B14 / (A1+A2+A3+A4)</a:t>
            </a:r>
            <a:r>
              <a:rPr lang="en-US" altLang="zh-CN" sz="3600" dirty="0">
                <a:latin typeface="Times New Roman" charset="0"/>
                <a:ea typeface="Times New Roman" charset="0"/>
                <a:cs typeface="Times New Roman" charset="0"/>
              </a:rPr>
              <a:t/>
            </a:r>
            <a:br>
              <a:rPr lang="en-US" altLang="zh-CN" sz="3600" dirty="0">
                <a:latin typeface="Times New Roman" charset="0"/>
                <a:ea typeface="Times New Roman" charset="0"/>
                <a:cs typeface="Times New Roman" charset="0"/>
              </a:rPr>
            </a:br>
            <a:r>
              <a:rPr lang="en-US" altLang="zh-CN" sz="3600" dirty="0" smtClean="0">
                <a:latin typeface="Times New Roman" charset="0"/>
                <a:ea typeface="Times New Roman" charset="0"/>
                <a:cs typeface="Times New Roman" charset="0"/>
              </a:rPr>
              <a:t/>
            </a:r>
            <a:br>
              <a:rPr lang="en-US" altLang="zh-CN" sz="3600" dirty="0" smtClean="0">
                <a:latin typeface="Times New Roman" charset="0"/>
                <a:ea typeface="Times New Roman" charset="0"/>
                <a:cs typeface="Times New Roman" charset="0"/>
              </a:rPr>
            </a:br>
            <a:endParaRPr lang="en-US" altLang="zh-CN" sz="3600" dirty="0" smtClean="0">
              <a:latin typeface="Times New Roman" charset="0"/>
              <a:ea typeface="Times New Roman" charset="0"/>
              <a:cs typeface="Times New Roman" charset="0"/>
            </a:endParaRPr>
          </a:p>
        </p:txBody>
      </p:sp>
      <p:pic>
        <p:nvPicPr>
          <p:cNvPr id="5" name="图片 4"/>
          <p:cNvPicPr>
            <a:picLocks/>
          </p:cNvPicPr>
          <p:nvPr/>
        </p:nvPicPr>
        <p:blipFill>
          <a:blip r:embed="rId3">
            <a:extLst>
              <a:ext uri="{28A0092B-C50C-407E-A947-70E740481C1C}">
                <a14:useLocalDpi xmlns:a14="http://schemas.microsoft.com/office/drawing/2010/main" val="0"/>
              </a:ext>
            </a:extLst>
          </a:blip>
          <a:stretch>
            <a:fillRect/>
          </a:stretch>
        </p:blipFill>
        <p:spPr>
          <a:xfrm>
            <a:off x="2646185" y="7555308"/>
            <a:ext cx="6480000" cy="4320000"/>
          </a:xfrm>
          <a:prstGeom prst="rect">
            <a:avLst/>
          </a:prstGeom>
        </p:spPr>
      </p:pic>
      <p:pic>
        <p:nvPicPr>
          <p:cNvPr id="7" name="图片 6"/>
          <p:cNvPicPr>
            <a:picLocks/>
          </p:cNvPicPr>
          <p:nvPr/>
        </p:nvPicPr>
        <p:blipFill>
          <a:blip r:embed="rId4">
            <a:extLst>
              <a:ext uri="{28A0092B-C50C-407E-A947-70E740481C1C}">
                <a14:useLocalDpi xmlns:a14="http://schemas.microsoft.com/office/drawing/2010/main" val="0"/>
              </a:ext>
            </a:extLst>
          </a:blip>
          <a:stretch>
            <a:fillRect/>
          </a:stretch>
        </p:blipFill>
        <p:spPr>
          <a:xfrm>
            <a:off x="10077443" y="7555308"/>
            <a:ext cx="6480000" cy="4320000"/>
          </a:xfrm>
          <a:prstGeom prst="rect">
            <a:avLst/>
          </a:prstGeom>
        </p:spPr>
      </p:pic>
    </p:spTree>
    <p:extLst>
      <p:ext uri="{BB962C8B-B14F-4D97-AF65-F5344CB8AC3E}">
        <p14:creationId xmlns:p14="http://schemas.microsoft.com/office/powerpoint/2010/main" val="1464997475"/>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2443</TotalTime>
  <Words>288</Words>
  <Application>Microsoft Macintosh PowerPoint</Application>
  <PresentationFormat>自定义</PresentationFormat>
  <Paragraphs>134</Paragraphs>
  <Slides>17</Slides>
  <Notes>16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17</vt:i4>
      </vt:variant>
    </vt:vector>
  </HeadingPairs>
  <TitlesOfParts>
    <vt:vector size="24" baseType="lpstr">
      <vt:lpstr>Helvetica Neue</vt:lpstr>
      <vt:lpstr>Helvetica Neue Light</vt:lpstr>
      <vt:lpstr>Helvetica Neue Medium</vt:lpstr>
      <vt:lpstr>SimHei</vt:lpstr>
      <vt:lpstr>Times New Roman</vt:lpstr>
      <vt:lpstr>Wingdings</vt:lpstr>
      <vt:lpstr>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张 春光</cp:lastModifiedBy>
  <cp:revision>100</cp:revision>
  <dcterms:modified xsi:type="dcterms:W3CDTF">2019-04-15T14:02:50Z</dcterms:modified>
</cp:coreProperties>
</file>